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61"/>
    <p:restoredTop sz="94702"/>
  </p:normalViewPr>
  <p:slideViewPr>
    <p:cSldViewPr snapToGrid="0">
      <p:cViewPr varScale="1">
        <p:scale>
          <a:sx n="108" d="100"/>
          <a:sy n="108" d="100"/>
        </p:scale>
        <p:origin x="224"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5B3B5-CB17-FE4D-B371-654B48D51117}" type="datetimeFigureOut">
              <a:rPr lang="en-US" smtClean="0"/>
              <a:t>9/22/25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9A167-412A-D045-8E6E-BF6CB2C49C84}" type="slidenum">
              <a:rPr lang="en-US" smtClean="0"/>
              <a:t>‹#›</a:t>
            </a:fld>
            <a:endParaRPr lang="en-US"/>
          </a:p>
        </p:txBody>
      </p:sp>
    </p:spTree>
    <p:extLst>
      <p:ext uri="{BB962C8B-B14F-4D97-AF65-F5344CB8AC3E}">
        <p14:creationId xmlns:p14="http://schemas.microsoft.com/office/powerpoint/2010/main" val="350667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49A167-412A-D045-8E6E-BF6CB2C49C84}" type="slidenum">
              <a:rPr lang="en-US" smtClean="0"/>
              <a:t>3</a:t>
            </a:fld>
            <a:endParaRPr lang="en-US"/>
          </a:p>
        </p:txBody>
      </p:sp>
    </p:spTree>
    <p:extLst>
      <p:ext uri="{BB962C8B-B14F-4D97-AF65-F5344CB8AC3E}">
        <p14:creationId xmlns:p14="http://schemas.microsoft.com/office/powerpoint/2010/main" val="241883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49A167-412A-D045-8E6E-BF6CB2C49C84}" type="slidenum">
              <a:rPr lang="en-US" smtClean="0"/>
              <a:t>8</a:t>
            </a:fld>
            <a:endParaRPr lang="en-US"/>
          </a:p>
        </p:txBody>
      </p:sp>
    </p:spTree>
    <p:extLst>
      <p:ext uri="{BB962C8B-B14F-4D97-AF65-F5344CB8AC3E}">
        <p14:creationId xmlns:p14="http://schemas.microsoft.com/office/powerpoint/2010/main" val="253491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19CE-B38F-0866-F334-F200C7AD18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F4E96E-8191-CBCA-473A-B7C784AF1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5E194E-DCE1-2643-629D-539233F83516}"/>
              </a:ext>
            </a:extLst>
          </p:cNvPr>
          <p:cNvSpPr>
            <a:spLocks noGrp="1"/>
          </p:cNvSpPr>
          <p:nvPr>
            <p:ph type="dt" sz="half" idx="10"/>
          </p:nvPr>
        </p:nvSpPr>
        <p:spPr/>
        <p:txBody>
          <a:bodyPr/>
          <a:lstStyle/>
          <a:p>
            <a:fld id="{F8E94A4C-12DA-E045-BDA2-89299A2B2DCA}" type="datetimeFigureOut">
              <a:rPr lang="en-US" smtClean="0"/>
              <a:t>9/22/25</a:t>
            </a:fld>
            <a:endParaRPr lang="en-US"/>
          </a:p>
        </p:txBody>
      </p:sp>
      <p:sp>
        <p:nvSpPr>
          <p:cNvPr id="5" name="Footer Placeholder 4">
            <a:extLst>
              <a:ext uri="{FF2B5EF4-FFF2-40B4-BE49-F238E27FC236}">
                <a16:creationId xmlns:a16="http://schemas.microsoft.com/office/drawing/2014/main" id="{A2A8F2DF-D245-5037-F33D-D39582EA9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639A3-2BCC-8020-C55E-CD48DF9150BF}"/>
              </a:ext>
            </a:extLst>
          </p:cNvPr>
          <p:cNvSpPr>
            <a:spLocks noGrp="1"/>
          </p:cNvSpPr>
          <p:nvPr>
            <p:ph type="sldNum" sz="quarter" idx="12"/>
          </p:nvPr>
        </p:nvSpPr>
        <p:spPr/>
        <p:txBody>
          <a:bodyPr/>
          <a:lstStyle/>
          <a:p>
            <a:fld id="{8EA027B4-FBC5-B44C-8B48-03DC98A697C9}" type="slidenum">
              <a:rPr lang="en-US" smtClean="0"/>
              <a:t>‹#›</a:t>
            </a:fld>
            <a:endParaRPr lang="en-US"/>
          </a:p>
        </p:txBody>
      </p:sp>
    </p:spTree>
    <p:extLst>
      <p:ext uri="{BB962C8B-B14F-4D97-AF65-F5344CB8AC3E}">
        <p14:creationId xmlns:p14="http://schemas.microsoft.com/office/powerpoint/2010/main" val="326841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05E3-FBD0-BBFF-8FAF-89B3808633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971C5B-A849-FE0D-2B74-7B5E37DDB1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416B7-D188-131F-23DB-A1930FA2AD8F}"/>
              </a:ext>
            </a:extLst>
          </p:cNvPr>
          <p:cNvSpPr>
            <a:spLocks noGrp="1"/>
          </p:cNvSpPr>
          <p:nvPr>
            <p:ph type="dt" sz="half" idx="10"/>
          </p:nvPr>
        </p:nvSpPr>
        <p:spPr/>
        <p:txBody>
          <a:bodyPr/>
          <a:lstStyle/>
          <a:p>
            <a:fld id="{F8E94A4C-12DA-E045-BDA2-89299A2B2DCA}" type="datetimeFigureOut">
              <a:rPr lang="en-US" smtClean="0"/>
              <a:t>9/22/25</a:t>
            </a:fld>
            <a:endParaRPr lang="en-US"/>
          </a:p>
        </p:txBody>
      </p:sp>
      <p:sp>
        <p:nvSpPr>
          <p:cNvPr id="5" name="Footer Placeholder 4">
            <a:extLst>
              <a:ext uri="{FF2B5EF4-FFF2-40B4-BE49-F238E27FC236}">
                <a16:creationId xmlns:a16="http://schemas.microsoft.com/office/drawing/2014/main" id="{373D97A0-5786-1AB2-D5F3-EAF571BD4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F4B2A-023C-D260-BB1F-7224F6EB43ED}"/>
              </a:ext>
            </a:extLst>
          </p:cNvPr>
          <p:cNvSpPr>
            <a:spLocks noGrp="1"/>
          </p:cNvSpPr>
          <p:nvPr>
            <p:ph type="sldNum" sz="quarter" idx="12"/>
          </p:nvPr>
        </p:nvSpPr>
        <p:spPr/>
        <p:txBody>
          <a:bodyPr/>
          <a:lstStyle/>
          <a:p>
            <a:fld id="{8EA027B4-FBC5-B44C-8B48-03DC98A697C9}" type="slidenum">
              <a:rPr lang="en-US" smtClean="0"/>
              <a:t>‹#›</a:t>
            </a:fld>
            <a:endParaRPr lang="en-US"/>
          </a:p>
        </p:txBody>
      </p:sp>
    </p:spTree>
    <p:extLst>
      <p:ext uri="{BB962C8B-B14F-4D97-AF65-F5344CB8AC3E}">
        <p14:creationId xmlns:p14="http://schemas.microsoft.com/office/powerpoint/2010/main" val="361770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AB9C0A-6C6A-57D7-6638-8BB3DD839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F23BC4-B0EE-8DC7-E232-3A718172FA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70BF3-AF05-A100-3395-8D7C838BE7F2}"/>
              </a:ext>
            </a:extLst>
          </p:cNvPr>
          <p:cNvSpPr>
            <a:spLocks noGrp="1"/>
          </p:cNvSpPr>
          <p:nvPr>
            <p:ph type="dt" sz="half" idx="10"/>
          </p:nvPr>
        </p:nvSpPr>
        <p:spPr/>
        <p:txBody>
          <a:bodyPr/>
          <a:lstStyle/>
          <a:p>
            <a:fld id="{F8E94A4C-12DA-E045-BDA2-89299A2B2DCA}" type="datetimeFigureOut">
              <a:rPr lang="en-US" smtClean="0"/>
              <a:t>9/22/25</a:t>
            </a:fld>
            <a:endParaRPr lang="en-US"/>
          </a:p>
        </p:txBody>
      </p:sp>
      <p:sp>
        <p:nvSpPr>
          <p:cNvPr id="5" name="Footer Placeholder 4">
            <a:extLst>
              <a:ext uri="{FF2B5EF4-FFF2-40B4-BE49-F238E27FC236}">
                <a16:creationId xmlns:a16="http://schemas.microsoft.com/office/drawing/2014/main" id="{7151FA1E-3924-5EA9-86FD-6EF49B60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60B12-403A-AE19-81AF-3C389F948E09}"/>
              </a:ext>
            </a:extLst>
          </p:cNvPr>
          <p:cNvSpPr>
            <a:spLocks noGrp="1"/>
          </p:cNvSpPr>
          <p:nvPr>
            <p:ph type="sldNum" sz="quarter" idx="12"/>
          </p:nvPr>
        </p:nvSpPr>
        <p:spPr/>
        <p:txBody>
          <a:bodyPr/>
          <a:lstStyle/>
          <a:p>
            <a:fld id="{8EA027B4-FBC5-B44C-8B48-03DC98A697C9}" type="slidenum">
              <a:rPr lang="en-US" smtClean="0"/>
              <a:t>‹#›</a:t>
            </a:fld>
            <a:endParaRPr lang="en-US"/>
          </a:p>
        </p:txBody>
      </p:sp>
    </p:spTree>
    <p:extLst>
      <p:ext uri="{BB962C8B-B14F-4D97-AF65-F5344CB8AC3E}">
        <p14:creationId xmlns:p14="http://schemas.microsoft.com/office/powerpoint/2010/main" val="109912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456A0-E78E-E34A-221E-178058ED95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76B31-D50C-6A98-D7F6-53E58306C7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ABA54-D010-3815-A1F5-F939F09ABFC3}"/>
              </a:ext>
            </a:extLst>
          </p:cNvPr>
          <p:cNvSpPr>
            <a:spLocks noGrp="1"/>
          </p:cNvSpPr>
          <p:nvPr>
            <p:ph type="dt" sz="half" idx="10"/>
          </p:nvPr>
        </p:nvSpPr>
        <p:spPr/>
        <p:txBody>
          <a:bodyPr/>
          <a:lstStyle/>
          <a:p>
            <a:fld id="{F8E94A4C-12DA-E045-BDA2-89299A2B2DCA}" type="datetimeFigureOut">
              <a:rPr lang="en-US" smtClean="0"/>
              <a:t>9/22/25</a:t>
            </a:fld>
            <a:endParaRPr lang="en-US"/>
          </a:p>
        </p:txBody>
      </p:sp>
      <p:sp>
        <p:nvSpPr>
          <p:cNvPr id="5" name="Footer Placeholder 4">
            <a:extLst>
              <a:ext uri="{FF2B5EF4-FFF2-40B4-BE49-F238E27FC236}">
                <a16:creationId xmlns:a16="http://schemas.microsoft.com/office/drawing/2014/main" id="{C4AF7D21-5A96-DA4E-AFD7-7E7C4A689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E5211-C9BE-545A-CA8B-587F5C7765BC}"/>
              </a:ext>
            </a:extLst>
          </p:cNvPr>
          <p:cNvSpPr>
            <a:spLocks noGrp="1"/>
          </p:cNvSpPr>
          <p:nvPr>
            <p:ph type="sldNum" sz="quarter" idx="12"/>
          </p:nvPr>
        </p:nvSpPr>
        <p:spPr/>
        <p:txBody>
          <a:bodyPr/>
          <a:lstStyle/>
          <a:p>
            <a:fld id="{8EA027B4-FBC5-B44C-8B48-03DC98A697C9}" type="slidenum">
              <a:rPr lang="en-US" smtClean="0"/>
              <a:t>‹#›</a:t>
            </a:fld>
            <a:endParaRPr lang="en-US"/>
          </a:p>
        </p:txBody>
      </p:sp>
    </p:spTree>
    <p:extLst>
      <p:ext uri="{BB962C8B-B14F-4D97-AF65-F5344CB8AC3E}">
        <p14:creationId xmlns:p14="http://schemas.microsoft.com/office/powerpoint/2010/main" val="70215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C455-23C7-5619-DC30-FE1A227E69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7A9600-6D71-B4C3-65CC-49FFC85C18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A4B17E-5104-C625-081D-F4976C628F25}"/>
              </a:ext>
            </a:extLst>
          </p:cNvPr>
          <p:cNvSpPr>
            <a:spLocks noGrp="1"/>
          </p:cNvSpPr>
          <p:nvPr>
            <p:ph type="dt" sz="half" idx="10"/>
          </p:nvPr>
        </p:nvSpPr>
        <p:spPr/>
        <p:txBody>
          <a:bodyPr/>
          <a:lstStyle/>
          <a:p>
            <a:fld id="{F8E94A4C-12DA-E045-BDA2-89299A2B2DCA}" type="datetimeFigureOut">
              <a:rPr lang="en-US" smtClean="0"/>
              <a:t>9/22/25</a:t>
            </a:fld>
            <a:endParaRPr lang="en-US"/>
          </a:p>
        </p:txBody>
      </p:sp>
      <p:sp>
        <p:nvSpPr>
          <p:cNvPr id="5" name="Footer Placeholder 4">
            <a:extLst>
              <a:ext uri="{FF2B5EF4-FFF2-40B4-BE49-F238E27FC236}">
                <a16:creationId xmlns:a16="http://schemas.microsoft.com/office/drawing/2014/main" id="{DBD81C37-4D9A-0BCE-1B5B-D4787537A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74D28-CA85-FC64-F39F-CB12AD006CB6}"/>
              </a:ext>
            </a:extLst>
          </p:cNvPr>
          <p:cNvSpPr>
            <a:spLocks noGrp="1"/>
          </p:cNvSpPr>
          <p:nvPr>
            <p:ph type="sldNum" sz="quarter" idx="12"/>
          </p:nvPr>
        </p:nvSpPr>
        <p:spPr/>
        <p:txBody>
          <a:bodyPr/>
          <a:lstStyle/>
          <a:p>
            <a:fld id="{8EA027B4-FBC5-B44C-8B48-03DC98A697C9}" type="slidenum">
              <a:rPr lang="en-US" smtClean="0"/>
              <a:t>‹#›</a:t>
            </a:fld>
            <a:endParaRPr lang="en-US"/>
          </a:p>
        </p:txBody>
      </p:sp>
    </p:spTree>
    <p:extLst>
      <p:ext uri="{BB962C8B-B14F-4D97-AF65-F5344CB8AC3E}">
        <p14:creationId xmlns:p14="http://schemas.microsoft.com/office/powerpoint/2010/main" val="311729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DEF2-96E3-45BA-FD86-CE33CF9D2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DEC94-506A-4C51-78AE-EDD443517A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DB2A63-806B-B073-409D-6BFED27365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1D6DF5-4848-A5B4-F56C-EB7F3F420446}"/>
              </a:ext>
            </a:extLst>
          </p:cNvPr>
          <p:cNvSpPr>
            <a:spLocks noGrp="1"/>
          </p:cNvSpPr>
          <p:nvPr>
            <p:ph type="dt" sz="half" idx="10"/>
          </p:nvPr>
        </p:nvSpPr>
        <p:spPr/>
        <p:txBody>
          <a:bodyPr/>
          <a:lstStyle/>
          <a:p>
            <a:fld id="{F8E94A4C-12DA-E045-BDA2-89299A2B2DCA}" type="datetimeFigureOut">
              <a:rPr lang="en-US" smtClean="0"/>
              <a:t>9/22/25</a:t>
            </a:fld>
            <a:endParaRPr lang="en-US"/>
          </a:p>
        </p:txBody>
      </p:sp>
      <p:sp>
        <p:nvSpPr>
          <p:cNvPr id="6" name="Footer Placeholder 5">
            <a:extLst>
              <a:ext uri="{FF2B5EF4-FFF2-40B4-BE49-F238E27FC236}">
                <a16:creationId xmlns:a16="http://schemas.microsoft.com/office/drawing/2014/main" id="{FEB0B3ED-5962-9844-8D35-2A8B191EC2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1B7435-3227-2C10-D18B-3A721B922E07}"/>
              </a:ext>
            </a:extLst>
          </p:cNvPr>
          <p:cNvSpPr>
            <a:spLocks noGrp="1"/>
          </p:cNvSpPr>
          <p:nvPr>
            <p:ph type="sldNum" sz="quarter" idx="12"/>
          </p:nvPr>
        </p:nvSpPr>
        <p:spPr/>
        <p:txBody>
          <a:bodyPr/>
          <a:lstStyle/>
          <a:p>
            <a:fld id="{8EA027B4-FBC5-B44C-8B48-03DC98A697C9}" type="slidenum">
              <a:rPr lang="en-US" smtClean="0"/>
              <a:t>‹#›</a:t>
            </a:fld>
            <a:endParaRPr lang="en-US"/>
          </a:p>
        </p:txBody>
      </p:sp>
    </p:spTree>
    <p:extLst>
      <p:ext uri="{BB962C8B-B14F-4D97-AF65-F5344CB8AC3E}">
        <p14:creationId xmlns:p14="http://schemas.microsoft.com/office/powerpoint/2010/main" val="8089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51BB-65AB-81EA-85B7-2A02478CDA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EF5207-383B-B5C0-9634-F4F891C4F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BBCEDF-2368-B42A-B4A2-3D30984703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CA65E8-4EAB-38C7-30A6-4DE38EEC2D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8F4AB0-6BF3-7260-AB98-DB48C95808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F6DD72-B36E-C5FF-10E6-3B7DF581C13F}"/>
              </a:ext>
            </a:extLst>
          </p:cNvPr>
          <p:cNvSpPr>
            <a:spLocks noGrp="1"/>
          </p:cNvSpPr>
          <p:nvPr>
            <p:ph type="dt" sz="half" idx="10"/>
          </p:nvPr>
        </p:nvSpPr>
        <p:spPr/>
        <p:txBody>
          <a:bodyPr/>
          <a:lstStyle/>
          <a:p>
            <a:fld id="{F8E94A4C-12DA-E045-BDA2-89299A2B2DCA}" type="datetimeFigureOut">
              <a:rPr lang="en-US" smtClean="0"/>
              <a:t>9/22/25</a:t>
            </a:fld>
            <a:endParaRPr lang="en-US"/>
          </a:p>
        </p:txBody>
      </p:sp>
      <p:sp>
        <p:nvSpPr>
          <p:cNvPr id="8" name="Footer Placeholder 7">
            <a:extLst>
              <a:ext uri="{FF2B5EF4-FFF2-40B4-BE49-F238E27FC236}">
                <a16:creationId xmlns:a16="http://schemas.microsoft.com/office/drawing/2014/main" id="{D9CE8DF3-320D-9888-F91E-50E458642A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E29E29-F50D-1993-3589-3E3F46083334}"/>
              </a:ext>
            </a:extLst>
          </p:cNvPr>
          <p:cNvSpPr>
            <a:spLocks noGrp="1"/>
          </p:cNvSpPr>
          <p:nvPr>
            <p:ph type="sldNum" sz="quarter" idx="12"/>
          </p:nvPr>
        </p:nvSpPr>
        <p:spPr/>
        <p:txBody>
          <a:bodyPr/>
          <a:lstStyle/>
          <a:p>
            <a:fld id="{8EA027B4-FBC5-B44C-8B48-03DC98A697C9}" type="slidenum">
              <a:rPr lang="en-US" smtClean="0"/>
              <a:t>‹#›</a:t>
            </a:fld>
            <a:endParaRPr lang="en-US"/>
          </a:p>
        </p:txBody>
      </p:sp>
    </p:spTree>
    <p:extLst>
      <p:ext uri="{BB962C8B-B14F-4D97-AF65-F5344CB8AC3E}">
        <p14:creationId xmlns:p14="http://schemas.microsoft.com/office/powerpoint/2010/main" val="346589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549B-2992-B2AA-C787-9AE5685CC1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7A8F2A-AEC1-2CC8-A44E-DE23A782AA56}"/>
              </a:ext>
            </a:extLst>
          </p:cNvPr>
          <p:cNvSpPr>
            <a:spLocks noGrp="1"/>
          </p:cNvSpPr>
          <p:nvPr>
            <p:ph type="dt" sz="half" idx="10"/>
          </p:nvPr>
        </p:nvSpPr>
        <p:spPr/>
        <p:txBody>
          <a:bodyPr/>
          <a:lstStyle/>
          <a:p>
            <a:fld id="{F8E94A4C-12DA-E045-BDA2-89299A2B2DCA}" type="datetimeFigureOut">
              <a:rPr lang="en-US" smtClean="0"/>
              <a:t>9/22/25</a:t>
            </a:fld>
            <a:endParaRPr lang="en-US"/>
          </a:p>
        </p:txBody>
      </p:sp>
      <p:sp>
        <p:nvSpPr>
          <p:cNvPr id="4" name="Footer Placeholder 3">
            <a:extLst>
              <a:ext uri="{FF2B5EF4-FFF2-40B4-BE49-F238E27FC236}">
                <a16:creationId xmlns:a16="http://schemas.microsoft.com/office/drawing/2014/main" id="{89E20C80-3989-9128-A960-8B02143A84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99CE26-B044-8C1E-6DCC-6D5A99A6B278}"/>
              </a:ext>
            </a:extLst>
          </p:cNvPr>
          <p:cNvSpPr>
            <a:spLocks noGrp="1"/>
          </p:cNvSpPr>
          <p:nvPr>
            <p:ph type="sldNum" sz="quarter" idx="12"/>
          </p:nvPr>
        </p:nvSpPr>
        <p:spPr/>
        <p:txBody>
          <a:bodyPr/>
          <a:lstStyle/>
          <a:p>
            <a:fld id="{8EA027B4-FBC5-B44C-8B48-03DC98A697C9}" type="slidenum">
              <a:rPr lang="en-US" smtClean="0"/>
              <a:t>‹#›</a:t>
            </a:fld>
            <a:endParaRPr lang="en-US"/>
          </a:p>
        </p:txBody>
      </p:sp>
    </p:spTree>
    <p:extLst>
      <p:ext uri="{BB962C8B-B14F-4D97-AF65-F5344CB8AC3E}">
        <p14:creationId xmlns:p14="http://schemas.microsoft.com/office/powerpoint/2010/main" val="330837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445E10-2A16-CFCB-56D9-A98F14B8466D}"/>
              </a:ext>
            </a:extLst>
          </p:cNvPr>
          <p:cNvSpPr>
            <a:spLocks noGrp="1"/>
          </p:cNvSpPr>
          <p:nvPr>
            <p:ph type="dt" sz="half" idx="10"/>
          </p:nvPr>
        </p:nvSpPr>
        <p:spPr/>
        <p:txBody>
          <a:bodyPr/>
          <a:lstStyle/>
          <a:p>
            <a:fld id="{F8E94A4C-12DA-E045-BDA2-89299A2B2DCA}" type="datetimeFigureOut">
              <a:rPr lang="en-US" smtClean="0"/>
              <a:t>9/22/25</a:t>
            </a:fld>
            <a:endParaRPr lang="en-US"/>
          </a:p>
        </p:txBody>
      </p:sp>
      <p:sp>
        <p:nvSpPr>
          <p:cNvPr id="3" name="Footer Placeholder 2">
            <a:extLst>
              <a:ext uri="{FF2B5EF4-FFF2-40B4-BE49-F238E27FC236}">
                <a16:creationId xmlns:a16="http://schemas.microsoft.com/office/drawing/2014/main" id="{10BA88A8-081A-56E3-152E-5C58997A18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8F8B48-8164-EE36-D11B-B6A8CC5F8C68}"/>
              </a:ext>
            </a:extLst>
          </p:cNvPr>
          <p:cNvSpPr>
            <a:spLocks noGrp="1"/>
          </p:cNvSpPr>
          <p:nvPr>
            <p:ph type="sldNum" sz="quarter" idx="12"/>
          </p:nvPr>
        </p:nvSpPr>
        <p:spPr/>
        <p:txBody>
          <a:bodyPr/>
          <a:lstStyle/>
          <a:p>
            <a:fld id="{8EA027B4-FBC5-B44C-8B48-03DC98A697C9}" type="slidenum">
              <a:rPr lang="en-US" smtClean="0"/>
              <a:t>‹#›</a:t>
            </a:fld>
            <a:endParaRPr lang="en-US"/>
          </a:p>
        </p:txBody>
      </p:sp>
    </p:spTree>
    <p:extLst>
      <p:ext uri="{BB962C8B-B14F-4D97-AF65-F5344CB8AC3E}">
        <p14:creationId xmlns:p14="http://schemas.microsoft.com/office/powerpoint/2010/main" val="316282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0C7C-8CB3-BB0E-04CB-FBC67F8451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92DB38-EEF4-349F-1FCE-B58BCD7F7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4E6973-5CAC-ADB0-8749-B33E1AE01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00F826-F162-84C1-CC3A-ACB3521BE9DC}"/>
              </a:ext>
            </a:extLst>
          </p:cNvPr>
          <p:cNvSpPr>
            <a:spLocks noGrp="1"/>
          </p:cNvSpPr>
          <p:nvPr>
            <p:ph type="dt" sz="half" idx="10"/>
          </p:nvPr>
        </p:nvSpPr>
        <p:spPr/>
        <p:txBody>
          <a:bodyPr/>
          <a:lstStyle/>
          <a:p>
            <a:fld id="{F8E94A4C-12DA-E045-BDA2-89299A2B2DCA}" type="datetimeFigureOut">
              <a:rPr lang="en-US" smtClean="0"/>
              <a:t>9/22/25</a:t>
            </a:fld>
            <a:endParaRPr lang="en-US"/>
          </a:p>
        </p:txBody>
      </p:sp>
      <p:sp>
        <p:nvSpPr>
          <p:cNvPr id="6" name="Footer Placeholder 5">
            <a:extLst>
              <a:ext uri="{FF2B5EF4-FFF2-40B4-BE49-F238E27FC236}">
                <a16:creationId xmlns:a16="http://schemas.microsoft.com/office/drawing/2014/main" id="{A91CE734-6940-2123-D3F1-ECC0B51CAD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905BF-8589-9251-1853-76A324DA8CAB}"/>
              </a:ext>
            </a:extLst>
          </p:cNvPr>
          <p:cNvSpPr>
            <a:spLocks noGrp="1"/>
          </p:cNvSpPr>
          <p:nvPr>
            <p:ph type="sldNum" sz="quarter" idx="12"/>
          </p:nvPr>
        </p:nvSpPr>
        <p:spPr/>
        <p:txBody>
          <a:bodyPr/>
          <a:lstStyle/>
          <a:p>
            <a:fld id="{8EA027B4-FBC5-B44C-8B48-03DC98A697C9}" type="slidenum">
              <a:rPr lang="en-US" smtClean="0"/>
              <a:t>‹#›</a:t>
            </a:fld>
            <a:endParaRPr lang="en-US"/>
          </a:p>
        </p:txBody>
      </p:sp>
    </p:spTree>
    <p:extLst>
      <p:ext uri="{BB962C8B-B14F-4D97-AF65-F5344CB8AC3E}">
        <p14:creationId xmlns:p14="http://schemas.microsoft.com/office/powerpoint/2010/main" val="10630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FE06-E477-5102-60E1-8C9B22764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761745-9EA7-8C12-C980-9CB718F19C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585633-0177-D1FD-5889-58C260C7D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D1E40A-4C38-4E84-7BAA-71ABD08F5CE4}"/>
              </a:ext>
            </a:extLst>
          </p:cNvPr>
          <p:cNvSpPr>
            <a:spLocks noGrp="1"/>
          </p:cNvSpPr>
          <p:nvPr>
            <p:ph type="dt" sz="half" idx="10"/>
          </p:nvPr>
        </p:nvSpPr>
        <p:spPr/>
        <p:txBody>
          <a:bodyPr/>
          <a:lstStyle/>
          <a:p>
            <a:fld id="{F8E94A4C-12DA-E045-BDA2-89299A2B2DCA}" type="datetimeFigureOut">
              <a:rPr lang="en-US" smtClean="0"/>
              <a:t>9/22/25</a:t>
            </a:fld>
            <a:endParaRPr lang="en-US"/>
          </a:p>
        </p:txBody>
      </p:sp>
      <p:sp>
        <p:nvSpPr>
          <p:cNvPr id="6" name="Footer Placeholder 5">
            <a:extLst>
              <a:ext uri="{FF2B5EF4-FFF2-40B4-BE49-F238E27FC236}">
                <a16:creationId xmlns:a16="http://schemas.microsoft.com/office/drawing/2014/main" id="{85BA6A59-EE66-795B-976B-507266836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130D80-6392-7D15-4A64-8FFDC1DB74B9}"/>
              </a:ext>
            </a:extLst>
          </p:cNvPr>
          <p:cNvSpPr>
            <a:spLocks noGrp="1"/>
          </p:cNvSpPr>
          <p:nvPr>
            <p:ph type="sldNum" sz="quarter" idx="12"/>
          </p:nvPr>
        </p:nvSpPr>
        <p:spPr/>
        <p:txBody>
          <a:bodyPr/>
          <a:lstStyle/>
          <a:p>
            <a:fld id="{8EA027B4-FBC5-B44C-8B48-03DC98A697C9}" type="slidenum">
              <a:rPr lang="en-US" smtClean="0"/>
              <a:t>‹#›</a:t>
            </a:fld>
            <a:endParaRPr lang="en-US"/>
          </a:p>
        </p:txBody>
      </p:sp>
    </p:spTree>
    <p:extLst>
      <p:ext uri="{BB962C8B-B14F-4D97-AF65-F5344CB8AC3E}">
        <p14:creationId xmlns:p14="http://schemas.microsoft.com/office/powerpoint/2010/main" val="323389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100EE-53FA-4E5F-EB3C-10E97EEB79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9F8DB3-C293-FB2C-C4D6-1CF17F6786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C1C8F-DFD4-AE31-130A-8391E1B933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E94A4C-12DA-E045-BDA2-89299A2B2DCA}" type="datetimeFigureOut">
              <a:rPr lang="en-US" smtClean="0"/>
              <a:t>9/22/25</a:t>
            </a:fld>
            <a:endParaRPr lang="en-US"/>
          </a:p>
        </p:txBody>
      </p:sp>
      <p:sp>
        <p:nvSpPr>
          <p:cNvPr id="5" name="Footer Placeholder 4">
            <a:extLst>
              <a:ext uri="{FF2B5EF4-FFF2-40B4-BE49-F238E27FC236}">
                <a16:creationId xmlns:a16="http://schemas.microsoft.com/office/drawing/2014/main" id="{F5E8A052-08BD-A3E4-03C3-654D65FB8E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178A02-192F-CF2D-9240-F302721A30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A027B4-FBC5-B44C-8B48-03DC98A697C9}" type="slidenum">
              <a:rPr lang="en-US" smtClean="0"/>
              <a:t>‹#›</a:t>
            </a:fld>
            <a:endParaRPr lang="en-US"/>
          </a:p>
        </p:txBody>
      </p:sp>
    </p:spTree>
    <p:extLst>
      <p:ext uri="{BB962C8B-B14F-4D97-AF65-F5344CB8AC3E}">
        <p14:creationId xmlns:p14="http://schemas.microsoft.com/office/powerpoint/2010/main" val="3143245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9723-30E3-8F18-1DC5-C39DB041E12B}"/>
              </a:ext>
            </a:extLst>
          </p:cNvPr>
          <p:cNvSpPr>
            <a:spLocks noGrp="1"/>
          </p:cNvSpPr>
          <p:nvPr>
            <p:ph type="ctrTitle"/>
          </p:nvPr>
        </p:nvSpPr>
        <p:spPr>
          <a:xfrm>
            <a:off x="1524000" y="2759250"/>
            <a:ext cx="9144000" cy="1179690"/>
          </a:xfrm>
        </p:spPr>
        <p:txBody>
          <a:bodyPr/>
          <a:lstStyle/>
          <a:p>
            <a:r>
              <a:rPr lang="en-US" dirty="0"/>
              <a:t>ELRPT Onboarding</a:t>
            </a:r>
          </a:p>
        </p:txBody>
      </p:sp>
      <p:sp>
        <p:nvSpPr>
          <p:cNvPr id="3" name="Subtitle 2">
            <a:extLst>
              <a:ext uri="{FF2B5EF4-FFF2-40B4-BE49-F238E27FC236}">
                <a16:creationId xmlns:a16="http://schemas.microsoft.com/office/drawing/2014/main" id="{189E52AC-10D1-BA8E-D23A-006C7218B555}"/>
              </a:ext>
            </a:extLst>
          </p:cNvPr>
          <p:cNvSpPr>
            <a:spLocks noGrp="1"/>
          </p:cNvSpPr>
          <p:nvPr>
            <p:ph type="subTitle" idx="1"/>
          </p:nvPr>
        </p:nvSpPr>
        <p:spPr>
          <a:xfrm>
            <a:off x="6886222" y="5202238"/>
            <a:ext cx="4820355" cy="1655762"/>
          </a:xfrm>
        </p:spPr>
        <p:txBody>
          <a:bodyPr/>
          <a:lstStyle/>
          <a:p>
            <a:r>
              <a:rPr lang="en-US" sz="3200" dirty="0"/>
              <a:t>September, 2025</a:t>
            </a:r>
          </a:p>
          <a:p>
            <a:endParaRPr lang="en-US" dirty="0"/>
          </a:p>
        </p:txBody>
      </p:sp>
      <p:pic>
        <p:nvPicPr>
          <p:cNvPr id="1026" name="Picture 2">
            <a:extLst>
              <a:ext uri="{FF2B5EF4-FFF2-40B4-BE49-F238E27FC236}">
                <a16:creationId xmlns:a16="http://schemas.microsoft.com/office/drawing/2014/main" id="{4F86EC08-6027-53B5-6C9A-B70BF9A5E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89" y="848078"/>
            <a:ext cx="4742744" cy="85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272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303D-EC3D-1663-9F82-A9DB65435AA3}"/>
              </a:ext>
            </a:extLst>
          </p:cNvPr>
          <p:cNvSpPr>
            <a:spLocks noGrp="1"/>
          </p:cNvSpPr>
          <p:nvPr>
            <p:ph type="title"/>
          </p:nvPr>
        </p:nvSpPr>
        <p:spPr>
          <a:xfrm>
            <a:off x="469900" y="187325"/>
            <a:ext cx="10515600" cy="1325563"/>
          </a:xfrm>
        </p:spPr>
        <p:txBody>
          <a:bodyPr/>
          <a:lstStyle/>
          <a:p>
            <a:r>
              <a:rPr lang="en-US" dirty="0"/>
              <a:t>OYAP	</a:t>
            </a:r>
          </a:p>
        </p:txBody>
      </p:sp>
      <p:sp>
        <p:nvSpPr>
          <p:cNvPr id="3" name="Content Placeholder 2">
            <a:extLst>
              <a:ext uri="{FF2B5EF4-FFF2-40B4-BE49-F238E27FC236}">
                <a16:creationId xmlns:a16="http://schemas.microsoft.com/office/drawing/2014/main" id="{2835F8A4-4118-7517-2FD3-69E799F61B83}"/>
              </a:ext>
            </a:extLst>
          </p:cNvPr>
          <p:cNvSpPr>
            <a:spLocks noGrp="1"/>
          </p:cNvSpPr>
          <p:nvPr>
            <p:ph idx="1"/>
          </p:nvPr>
        </p:nvSpPr>
        <p:spPr>
          <a:xfrm>
            <a:off x="469900" y="1393824"/>
            <a:ext cx="10515600" cy="4778375"/>
          </a:xfrm>
        </p:spPr>
        <p:txBody>
          <a:bodyPr>
            <a:normAutofit fontScale="92500" lnSpcReduction="10000"/>
          </a:bodyPr>
          <a:lstStyle/>
          <a:p>
            <a:r>
              <a:rPr lang="en-US" dirty="0"/>
              <a:t>Approximately 2300 students participated province-wide in the OYAP Level 1 dual credit program.</a:t>
            </a:r>
          </a:p>
          <a:p>
            <a:r>
              <a:rPr lang="en-CA" dirty="0">
                <a:latin typeface="Calibri" panose="020F0502020204030204" pitchFamily="34" charset="0"/>
                <a:cs typeface="Calibri" panose="020F0502020204030204" pitchFamily="34" charset="0"/>
              </a:rPr>
              <a:t>MLITSD in-class funding is only provided to programs at TDA sites.  </a:t>
            </a:r>
          </a:p>
          <a:p>
            <a:r>
              <a:rPr lang="en-CA" dirty="0">
                <a:latin typeface="Calibri" panose="020F0502020204030204" pitchFamily="34" charset="0"/>
                <a:cs typeface="Calibri" panose="020F0502020204030204" pitchFamily="34" charset="0"/>
              </a:rPr>
              <a:t>Student needs to be an OYAP participant with an RTA.</a:t>
            </a:r>
          </a:p>
          <a:p>
            <a:r>
              <a:rPr lang="en-CA" dirty="0">
                <a:latin typeface="Calibri" panose="020F0502020204030204" pitchFamily="34" charset="0"/>
                <a:cs typeface="Calibri" panose="020F0502020204030204" pitchFamily="34" charset="0"/>
              </a:rPr>
              <a:t>There were 12 pilot programs throughout the province to offer Level 1 program through Non-College TDA’s.  The ELRPT had three of those last year (Carpentry, Hairstyling and Construction Craft Worker).</a:t>
            </a:r>
          </a:p>
          <a:p>
            <a:r>
              <a:rPr lang="en-CA" dirty="0">
                <a:latin typeface="Calibri" panose="020F0502020204030204" pitchFamily="34" charset="0"/>
                <a:cs typeface="Calibri" panose="020F0502020204030204" pitchFamily="34" charset="0"/>
              </a:rPr>
              <a:t>Non-college TDA’s did not receive funding this year as the funding for the pilot project ended.</a:t>
            </a:r>
          </a:p>
          <a:p>
            <a:r>
              <a:rPr lang="en-CA" dirty="0">
                <a:latin typeface="Calibri" panose="020F0502020204030204" pitchFamily="34" charset="0"/>
                <a:cs typeface="Calibri" panose="020F0502020204030204" pitchFamily="34" charset="0"/>
              </a:rPr>
              <a:t>The OYAP Level 1 board benchmark is $400 per student. </a:t>
            </a:r>
          </a:p>
          <a:p>
            <a:r>
              <a:rPr lang="en-CA" dirty="0">
                <a:latin typeface="Calibri" panose="020F0502020204030204" pitchFamily="34" charset="0"/>
                <a:cs typeface="Calibri" panose="020F0502020204030204" pitchFamily="34" charset="0"/>
              </a:rPr>
              <a:t>The biggest expense is transportation.  In the fall, OYAP recruiters will need to list their transportation needs for semester 2.</a:t>
            </a:r>
          </a:p>
          <a:p>
            <a:endParaRPr lang="en-CA"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507069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AB19-A6BA-E3C1-B8AC-B0D3FABC203A}"/>
              </a:ext>
            </a:extLst>
          </p:cNvPr>
          <p:cNvSpPr>
            <a:spLocks noGrp="1"/>
          </p:cNvSpPr>
          <p:nvPr>
            <p:ph type="title"/>
          </p:nvPr>
        </p:nvSpPr>
        <p:spPr>
          <a:xfrm>
            <a:off x="525684" y="354313"/>
            <a:ext cx="10515600" cy="653447"/>
          </a:xfrm>
        </p:spPr>
        <p:txBody>
          <a:bodyPr>
            <a:normAutofit fontScale="90000"/>
          </a:bodyPr>
          <a:lstStyle/>
          <a:p>
            <a:r>
              <a:rPr lang="en-US" dirty="0"/>
              <a:t>Invoicing	</a:t>
            </a:r>
          </a:p>
        </p:txBody>
      </p:sp>
      <p:sp>
        <p:nvSpPr>
          <p:cNvPr id="3" name="Content Placeholder 2">
            <a:extLst>
              <a:ext uri="{FF2B5EF4-FFF2-40B4-BE49-F238E27FC236}">
                <a16:creationId xmlns:a16="http://schemas.microsoft.com/office/drawing/2014/main" id="{5ADCFC1F-ADD8-56E8-DD33-32CE57FE60CD}"/>
              </a:ext>
            </a:extLst>
          </p:cNvPr>
          <p:cNvSpPr>
            <a:spLocks noGrp="1"/>
          </p:cNvSpPr>
          <p:nvPr>
            <p:ph idx="1"/>
          </p:nvPr>
        </p:nvSpPr>
        <p:spPr>
          <a:xfrm>
            <a:off x="525684" y="1253331"/>
            <a:ext cx="7761789" cy="5250356"/>
          </a:xfrm>
        </p:spPr>
        <p:txBody>
          <a:bodyPr>
            <a:normAutofit fontScale="85000" lnSpcReduction="20000"/>
          </a:bodyPr>
          <a:lstStyle/>
          <a:p>
            <a:r>
              <a:rPr lang="en-US" dirty="0"/>
              <a:t>Invoicing refers to the process where school boards and colleges receive funding for dual credit programming (Admin., F and A’s and dual credit courses).  </a:t>
            </a:r>
          </a:p>
          <a:p>
            <a:r>
              <a:rPr lang="en-US" dirty="0"/>
              <a:t>Money flows from SCWI to the RPT via three transfer payments during the year – February (50% of approved funding), May (30% of approved funding) and in September/October of the following school year (the remainder of the actual costs claimed based on end-of-year data).</a:t>
            </a:r>
          </a:p>
          <a:p>
            <a:r>
              <a:rPr lang="en-US" dirty="0"/>
              <a:t>For the first two invoices, the Program </a:t>
            </a:r>
            <a:r>
              <a:rPr lang="en-US" dirty="0" err="1"/>
              <a:t>Administator</a:t>
            </a:r>
            <a:r>
              <a:rPr lang="en-US" dirty="0"/>
              <a:t> sends each partner an ‘Invoice Summary’ which summarizes the funding to be requested.  </a:t>
            </a:r>
          </a:p>
          <a:p>
            <a:r>
              <a:rPr lang="en-US" dirty="0"/>
              <a:t>The board/college lead will ask their Finance department to generate a formal invoice made out to the RPT’s Financial Services Institution (currently the Durham Catholic D.S.B.)</a:t>
            </a:r>
          </a:p>
          <a:p>
            <a:r>
              <a:rPr lang="en-US" dirty="0"/>
              <a:t>The FSI will then arrange payment to each institution.</a:t>
            </a:r>
          </a:p>
          <a:p>
            <a:endParaRPr lang="en-US" dirty="0"/>
          </a:p>
          <a:p>
            <a:endParaRPr lang="en-US" dirty="0"/>
          </a:p>
        </p:txBody>
      </p:sp>
      <p:pic>
        <p:nvPicPr>
          <p:cNvPr id="4" name="Picture 3">
            <a:extLst>
              <a:ext uri="{FF2B5EF4-FFF2-40B4-BE49-F238E27FC236}">
                <a16:creationId xmlns:a16="http://schemas.microsoft.com/office/drawing/2014/main" id="{BCB0C12A-E30C-364E-9676-1AC3352360BA}"/>
              </a:ext>
            </a:extLst>
          </p:cNvPr>
          <p:cNvPicPr>
            <a:picLocks noChangeAspect="1"/>
          </p:cNvPicPr>
          <p:nvPr/>
        </p:nvPicPr>
        <p:blipFill>
          <a:blip r:embed="rId2"/>
          <a:stretch>
            <a:fillRect/>
          </a:stretch>
        </p:blipFill>
        <p:spPr>
          <a:xfrm>
            <a:off x="8816657" y="1169042"/>
            <a:ext cx="2607646" cy="3894881"/>
          </a:xfrm>
          <a:prstGeom prst="rect">
            <a:avLst/>
          </a:prstGeom>
        </p:spPr>
      </p:pic>
    </p:spTree>
    <p:extLst>
      <p:ext uri="{BB962C8B-B14F-4D97-AF65-F5344CB8AC3E}">
        <p14:creationId xmlns:p14="http://schemas.microsoft.com/office/powerpoint/2010/main" val="74282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49F5-E9DE-032F-73E3-11DB178DDC3E}"/>
              </a:ext>
            </a:extLst>
          </p:cNvPr>
          <p:cNvSpPr>
            <a:spLocks noGrp="1"/>
          </p:cNvSpPr>
          <p:nvPr>
            <p:ph type="title"/>
          </p:nvPr>
        </p:nvSpPr>
        <p:spPr>
          <a:xfrm>
            <a:off x="421511" y="191505"/>
            <a:ext cx="10515600" cy="757619"/>
          </a:xfrm>
        </p:spPr>
        <p:txBody>
          <a:bodyPr/>
          <a:lstStyle/>
          <a:p>
            <a:r>
              <a:rPr lang="en-US" dirty="0"/>
              <a:t>Contract Changes	</a:t>
            </a:r>
          </a:p>
        </p:txBody>
      </p:sp>
      <p:sp>
        <p:nvSpPr>
          <p:cNvPr id="3" name="Content Placeholder 2">
            <a:extLst>
              <a:ext uri="{FF2B5EF4-FFF2-40B4-BE49-F238E27FC236}">
                <a16:creationId xmlns:a16="http://schemas.microsoft.com/office/drawing/2014/main" id="{414B9211-FD8B-3BB3-9FFA-458EAAAEDD8C}"/>
              </a:ext>
            </a:extLst>
          </p:cNvPr>
          <p:cNvSpPr>
            <a:spLocks noGrp="1"/>
          </p:cNvSpPr>
          <p:nvPr>
            <p:ph idx="1"/>
          </p:nvPr>
        </p:nvSpPr>
        <p:spPr>
          <a:xfrm>
            <a:off x="502534" y="949123"/>
            <a:ext cx="8572017" cy="5717372"/>
          </a:xfrm>
        </p:spPr>
        <p:txBody>
          <a:bodyPr>
            <a:normAutofit fontScale="85000" lnSpcReduction="10000"/>
          </a:bodyPr>
          <a:lstStyle/>
          <a:p>
            <a:r>
              <a:rPr lang="en-US" dirty="0"/>
              <a:t>The term ‘Contract’ speaks to an agreement between SCWI and the RPT on approved programming and funding.  </a:t>
            </a:r>
          </a:p>
          <a:p>
            <a:r>
              <a:rPr lang="en-US" dirty="0"/>
              <a:t>A contract change is a formal application to change something from the previous cycle change approval.</a:t>
            </a:r>
          </a:p>
          <a:p>
            <a:r>
              <a:rPr lang="en-US" dirty="0"/>
              <a:t>Contract changes are submitted through EDCS by the PA.  These can be done in all 6 cycle change periods in the school year.</a:t>
            </a:r>
          </a:p>
          <a:p>
            <a:r>
              <a:rPr lang="en-US" dirty="0"/>
              <a:t>A contract change can be for a variety of reasons.  Some are:</a:t>
            </a:r>
          </a:p>
          <a:p>
            <a:pPr lvl="1"/>
            <a:r>
              <a:rPr lang="en-US" dirty="0"/>
              <a:t>Change details from existing approval (e.g. change in semester, college/high school course code, number of seats requested, funding edits…)</a:t>
            </a:r>
          </a:p>
          <a:p>
            <a:pPr lvl="1"/>
            <a:r>
              <a:rPr lang="en-US" dirty="0"/>
              <a:t>A brand new request or deletion</a:t>
            </a:r>
          </a:p>
          <a:p>
            <a:pPr lvl="1"/>
            <a:r>
              <a:rPr lang="en-US" dirty="0"/>
              <a:t>A movement of a course/seats/funding from one course to another.</a:t>
            </a:r>
          </a:p>
          <a:p>
            <a:r>
              <a:rPr lang="en-US" dirty="0"/>
              <a:t>The college and school board communicate on each contract change and confirm the details.  Once they complete the contract change, it is sent to the PA.</a:t>
            </a:r>
          </a:p>
          <a:p>
            <a:pPr marL="457200" lvl="1" indent="0">
              <a:buNone/>
            </a:pPr>
            <a:endParaRPr lang="en-US" dirty="0"/>
          </a:p>
          <a:p>
            <a:pPr marL="457200" lvl="1" indent="0">
              <a:buNone/>
            </a:pPr>
            <a:endParaRPr lang="en-US" dirty="0"/>
          </a:p>
        </p:txBody>
      </p:sp>
      <p:pic>
        <p:nvPicPr>
          <p:cNvPr id="5" name="Picture 4">
            <a:extLst>
              <a:ext uri="{FF2B5EF4-FFF2-40B4-BE49-F238E27FC236}">
                <a16:creationId xmlns:a16="http://schemas.microsoft.com/office/drawing/2014/main" id="{F7A778CC-9170-35C7-0ADA-C52816FB66B0}"/>
              </a:ext>
            </a:extLst>
          </p:cNvPr>
          <p:cNvPicPr>
            <a:picLocks noChangeAspect="1"/>
          </p:cNvPicPr>
          <p:nvPr/>
        </p:nvPicPr>
        <p:blipFill>
          <a:blip r:embed="rId2"/>
          <a:stretch>
            <a:fillRect/>
          </a:stretch>
        </p:blipFill>
        <p:spPr>
          <a:xfrm>
            <a:off x="9349817" y="381965"/>
            <a:ext cx="2506999" cy="3138346"/>
          </a:xfrm>
          <a:prstGeom prst="rect">
            <a:avLst/>
          </a:prstGeom>
        </p:spPr>
      </p:pic>
    </p:spTree>
    <p:extLst>
      <p:ext uri="{BB962C8B-B14F-4D97-AF65-F5344CB8AC3E}">
        <p14:creationId xmlns:p14="http://schemas.microsoft.com/office/powerpoint/2010/main" val="317735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F527-DC1B-1BB8-E743-D9D34F7DF2C7}"/>
              </a:ext>
            </a:extLst>
          </p:cNvPr>
          <p:cNvSpPr>
            <a:spLocks noGrp="1"/>
          </p:cNvSpPr>
          <p:nvPr>
            <p:ph type="title"/>
          </p:nvPr>
        </p:nvSpPr>
        <p:spPr>
          <a:xfrm>
            <a:off x="97766" y="1510411"/>
            <a:ext cx="10515600" cy="572424"/>
          </a:xfrm>
        </p:spPr>
        <p:txBody>
          <a:bodyPr>
            <a:normAutofit fontScale="90000"/>
          </a:bodyPr>
          <a:lstStyle/>
          <a:p>
            <a:r>
              <a:rPr lang="en-US" dirty="0"/>
              <a:t>Cycle Change Timelines</a:t>
            </a:r>
          </a:p>
        </p:txBody>
      </p:sp>
      <p:pic>
        <p:nvPicPr>
          <p:cNvPr id="4" name="Content Placeholder 3">
            <a:extLst>
              <a:ext uri="{FF2B5EF4-FFF2-40B4-BE49-F238E27FC236}">
                <a16:creationId xmlns:a16="http://schemas.microsoft.com/office/drawing/2014/main" id="{9683F618-7D08-ADCE-32F9-083D40E033D9}"/>
              </a:ext>
            </a:extLst>
          </p:cNvPr>
          <p:cNvPicPr>
            <a:picLocks noGrp="1" noChangeAspect="1"/>
          </p:cNvPicPr>
          <p:nvPr>
            <p:ph idx="1"/>
          </p:nvPr>
        </p:nvPicPr>
        <p:blipFill>
          <a:blip r:embed="rId2"/>
          <a:stretch>
            <a:fillRect/>
          </a:stretch>
        </p:blipFill>
        <p:spPr>
          <a:xfrm>
            <a:off x="5355566" y="307253"/>
            <a:ext cx="5168055" cy="5808178"/>
          </a:xfrm>
          <a:prstGeom prst="rect">
            <a:avLst/>
          </a:prstGeom>
        </p:spPr>
      </p:pic>
      <p:sp>
        <p:nvSpPr>
          <p:cNvPr id="5" name="TextBox 4">
            <a:extLst>
              <a:ext uri="{FF2B5EF4-FFF2-40B4-BE49-F238E27FC236}">
                <a16:creationId xmlns:a16="http://schemas.microsoft.com/office/drawing/2014/main" id="{7EF52448-93E9-AF2E-96BC-02BEC07D66A0}"/>
              </a:ext>
            </a:extLst>
          </p:cNvPr>
          <p:cNvSpPr txBox="1"/>
          <p:nvPr/>
        </p:nvSpPr>
        <p:spPr>
          <a:xfrm>
            <a:off x="256674" y="2695074"/>
            <a:ext cx="4812631" cy="923330"/>
          </a:xfrm>
          <a:prstGeom prst="rect">
            <a:avLst/>
          </a:prstGeom>
          <a:noFill/>
        </p:spPr>
        <p:txBody>
          <a:bodyPr wrap="square" rtlCol="0">
            <a:spAutoFit/>
          </a:bodyPr>
          <a:lstStyle/>
          <a:p>
            <a:r>
              <a:rPr lang="en-US" dirty="0"/>
              <a:t>Dates for cycle 1A and 1B for 2026-2027 have not yet been established</a:t>
            </a:r>
          </a:p>
          <a:p>
            <a:r>
              <a:rPr lang="en-US" dirty="0"/>
              <a:t> </a:t>
            </a:r>
          </a:p>
        </p:txBody>
      </p:sp>
    </p:spTree>
    <p:extLst>
      <p:ext uri="{BB962C8B-B14F-4D97-AF65-F5344CB8AC3E}">
        <p14:creationId xmlns:p14="http://schemas.microsoft.com/office/powerpoint/2010/main" val="436234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8E60-DF06-38DC-757B-D73D85A4AF17}"/>
              </a:ext>
            </a:extLst>
          </p:cNvPr>
          <p:cNvSpPr>
            <a:spLocks noGrp="1"/>
          </p:cNvSpPr>
          <p:nvPr>
            <p:ph type="title"/>
          </p:nvPr>
        </p:nvSpPr>
        <p:spPr>
          <a:xfrm>
            <a:off x="398362" y="133631"/>
            <a:ext cx="10515600" cy="815493"/>
          </a:xfrm>
        </p:spPr>
        <p:txBody>
          <a:bodyPr/>
          <a:lstStyle/>
          <a:p>
            <a:r>
              <a:rPr lang="en-US" dirty="0"/>
              <a:t>Planning for 2026-2027</a:t>
            </a:r>
          </a:p>
        </p:txBody>
      </p:sp>
      <p:sp>
        <p:nvSpPr>
          <p:cNvPr id="3" name="Content Placeholder 2">
            <a:extLst>
              <a:ext uri="{FF2B5EF4-FFF2-40B4-BE49-F238E27FC236}">
                <a16:creationId xmlns:a16="http://schemas.microsoft.com/office/drawing/2014/main" id="{88CD4C02-2DE1-76B2-093B-11DA28649EFD}"/>
              </a:ext>
            </a:extLst>
          </p:cNvPr>
          <p:cNvSpPr>
            <a:spLocks noGrp="1"/>
          </p:cNvSpPr>
          <p:nvPr>
            <p:ph idx="1"/>
          </p:nvPr>
        </p:nvSpPr>
        <p:spPr>
          <a:xfrm>
            <a:off x="502534" y="1061696"/>
            <a:ext cx="10515600" cy="4351338"/>
          </a:xfrm>
        </p:spPr>
        <p:txBody>
          <a:bodyPr/>
          <a:lstStyle/>
          <a:p>
            <a:r>
              <a:rPr lang="en-US" dirty="0"/>
              <a:t>In past years, SCWI used our Cycle 3 approvals of the current school year as the template of approvals for the following school year.  Proposals for the following school year were, essentially, changes to cycle 3 from the previous school year.</a:t>
            </a:r>
          </a:p>
          <a:p>
            <a:r>
              <a:rPr lang="en-US" dirty="0"/>
              <a:t>The template for the new school year has been called ‘Cycle 1A’.  </a:t>
            </a:r>
          </a:p>
          <a:p>
            <a:r>
              <a:rPr lang="en-US" dirty="0"/>
              <a:t>In December, 2024, our RPT adopted a new process where we </a:t>
            </a:r>
          </a:p>
        </p:txBody>
      </p:sp>
    </p:spTree>
    <p:extLst>
      <p:ext uri="{BB962C8B-B14F-4D97-AF65-F5344CB8AC3E}">
        <p14:creationId xmlns:p14="http://schemas.microsoft.com/office/powerpoint/2010/main" val="303013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AD64EA-F8EE-ED2B-D6C6-1528141C7033}"/>
              </a:ext>
            </a:extLst>
          </p:cNvPr>
          <p:cNvSpPr>
            <a:spLocks noGrp="1"/>
          </p:cNvSpPr>
          <p:nvPr>
            <p:ph type="title"/>
          </p:nvPr>
        </p:nvSpPr>
        <p:spPr>
          <a:xfrm>
            <a:off x="838200" y="365126"/>
            <a:ext cx="10515600" cy="493004"/>
          </a:xfrm>
        </p:spPr>
        <p:txBody>
          <a:bodyPr>
            <a:normAutofit fontScale="90000"/>
          </a:bodyPr>
          <a:lstStyle/>
          <a:p>
            <a:r>
              <a:rPr lang="en-US" dirty="0"/>
              <a:t>Agenda	</a:t>
            </a:r>
          </a:p>
        </p:txBody>
      </p:sp>
      <p:sp>
        <p:nvSpPr>
          <p:cNvPr id="5" name="Content Placeholder 4">
            <a:extLst>
              <a:ext uri="{FF2B5EF4-FFF2-40B4-BE49-F238E27FC236}">
                <a16:creationId xmlns:a16="http://schemas.microsoft.com/office/drawing/2014/main" id="{46EFDD17-792F-F602-CF26-122E4BA0AFCC}"/>
              </a:ext>
            </a:extLst>
          </p:cNvPr>
          <p:cNvSpPr>
            <a:spLocks noGrp="1"/>
          </p:cNvSpPr>
          <p:nvPr>
            <p:ph idx="1"/>
          </p:nvPr>
        </p:nvSpPr>
        <p:spPr>
          <a:xfrm>
            <a:off x="838200" y="1097280"/>
            <a:ext cx="10515600" cy="5641145"/>
          </a:xfrm>
        </p:spPr>
        <p:txBody>
          <a:bodyPr>
            <a:normAutofit fontScale="85000" lnSpcReduction="20000"/>
          </a:bodyPr>
          <a:lstStyle/>
          <a:p>
            <a:r>
              <a:rPr lang="en-US" sz="1800" dirty="0"/>
              <a:t>SCWI History, Purpose and Structure (incl. Co-Chair meetings and webinars)</a:t>
            </a:r>
          </a:p>
          <a:p>
            <a:r>
              <a:rPr lang="en-US" sz="1800" dirty="0"/>
              <a:t>SCWI Website</a:t>
            </a:r>
          </a:p>
          <a:p>
            <a:r>
              <a:rPr lang="en-US" sz="1800" dirty="0"/>
              <a:t>ELRPT (RPT6) – Structure, Co-Chairs</a:t>
            </a:r>
          </a:p>
          <a:p>
            <a:r>
              <a:rPr lang="en-US" sz="1800" dirty="0" err="1"/>
              <a:t>Earndualcredits.ca</a:t>
            </a:r>
            <a:r>
              <a:rPr lang="en-US" sz="1800" dirty="0"/>
              <a:t> Website</a:t>
            </a:r>
          </a:p>
          <a:p>
            <a:r>
              <a:rPr lang="en-US" sz="1800" dirty="0"/>
              <a:t>ELRPT Terms of Reference</a:t>
            </a:r>
          </a:p>
          <a:p>
            <a:r>
              <a:rPr lang="en-US" sz="1800" dirty="0"/>
              <a:t>Funding Categories</a:t>
            </a:r>
          </a:p>
          <a:p>
            <a:r>
              <a:rPr lang="en-US" sz="1800" dirty="0"/>
              <a:t>Forums and Activities</a:t>
            </a:r>
          </a:p>
          <a:p>
            <a:r>
              <a:rPr lang="en-US" sz="1800" dirty="0"/>
              <a:t>Types of Dual Credit Courses</a:t>
            </a:r>
          </a:p>
          <a:p>
            <a:r>
              <a:rPr lang="en-US" sz="1800" dirty="0"/>
              <a:t>OYAP</a:t>
            </a:r>
          </a:p>
          <a:p>
            <a:r>
              <a:rPr lang="en-US" sz="1800" dirty="0"/>
              <a:t>Invoicing</a:t>
            </a:r>
          </a:p>
          <a:p>
            <a:r>
              <a:rPr lang="en-US" sz="1800" dirty="0"/>
              <a:t>Contract Changes</a:t>
            </a:r>
          </a:p>
          <a:p>
            <a:r>
              <a:rPr lang="en-US" sz="1800" dirty="0"/>
              <a:t>Cycle Change Timeline</a:t>
            </a:r>
          </a:p>
          <a:p>
            <a:r>
              <a:rPr lang="en-US" sz="1800" dirty="0"/>
              <a:t>Planning for 2026-2027 (Pre-Meet and Proposal Writing)</a:t>
            </a:r>
          </a:p>
          <a:p>
            <a:r>
              <a:rPr lang="en-US" sz="1800" dirty="0"/>
              <a:t>Dual Credit Course Codes from SCWI</a:t>
            </a:r>
          </a:p>
          <a:p>
            <a:r>
              <a:rPr lang="en-US" sz="1800" dirty="0"/>
              <a:t>Data Collection</a:t>
            </a:r>
          </a:p>
          <a:p>
            <a:r>
              <a:rPr lang="en-US" sz="1800" dirty="0"/>
              <a:t>Dual Credit Student Survey</a:t>
            </a:r>
          </a:p>
          <a:p>
            <a:r>
              <a:rPr lang="en-US" sz="1800" dirty="0"/>
              <a:t>Faculty/Teacher Check-In</a:t>
            </a:r>
          </a:p>
          <a:p>
            <a:r>
              <a:rPr lang="en-US" sz="1800" dirty="0"/>
              <a:t>ELRPT Meetings and Events</a:t>
            </a:r>
          </a:p>
          <a:p>
            <a:r>
              <a:rPr lang="en-US" sz="1800" dirty="0"/>
              <a:t>Smart Goals</a:t>
            </a:r>
          </a:p>
          <a:p>
            <a:endParaRPr lang="en-US" dirty="0"/>
          </a:p>
          <a:p>
            <a:endParaRPr lang="en-US" dirty="0"/>
          </a:p>
          <a:p>
            <a:endParaRPr lang="en-US" dirty="0"/>
          </a:p>
          <a:p>
            <a:endParaRPr lang="en-US" dirty="0"/>
          </a:p>
          <a:p>
            <a:endParaRPr lang="en-US" dirty="0"/>
          </a:p>
          <a:p>
            <a:endParaRPr lang="en-US" dirty="0"/>
          </a:p>
        </p:txBody>
      </p:sp>
      <p:pic>
        <p:nvPicPr>
          <p:cNvPr id="2050" name="Picture 2">
            <a:extLst>
              <a:ext uri="{FF2B5EF4-FFF2-40B4-BE49-F238E27FC236}">
                <a16:creationId xmlns:a16="http://schemas.microsoft.com/office/drawing/2014/main" id="{42A32A0C-EB02-3AC1-B1A3-FFFDB0816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827" y="150461"/>
            <a:ext cx="4570185" cy="82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5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5E2D-6825-700E-F3E2-7CDAF1F65595}"/>
              </a:ext>
            </a:extLst>
          </p:cNvPr>
          <p:cNvSpPr>
            <a:spLocks noGrp="1"/>
          </p:cNvSpPr>
          <p:nvPr>
            <p:ph type="title"/>
          </p:nvPr>
        </p:nvSpPr>
        <p:spPr>
          <a:xfrm>
            <a:off x="409221" y="375819"/>
            <a:ext cx="7025899" cy="775053"/>
          </a:xfrm>
        </p:spPr>
        <p:txBody>
          <a:bodyPr>
            <a:normAutofit fontScale="90000"/>
          </a:bodyPr>
          <a:lstStyle/>
          <a:p>
            <a:r>
              <a:rPr lang="en-US" dirty="0"/>
              <a:t>History of the Program, Purpose and Structure </a:t>
            </a:r>
          </a:p>
        </p:txBody>
      </p:sp>
      <p:sp>
        <p:nvSpPr>
          <p:cNvPr id="3" name="Content Placeholder 2">
            <a:extLst>
              <a:ext uri="{FF2B5EF4-FFF2-40B4-BE49-F238E27FC236}">
                <a16:creationId xmlns:a16="http://schemas.microsoft.com/office/drawing/2014/main" id="{07C4C66B-1BA1-B55B-1BBC-018557067B29}"/>
              </a:ext>
            </a:extLst>
          </p:cNvPr>
          <p:cNvSpPr>
            <a:spLocks noGrp="1"/>
          </p:cNvSpPr>
          <p:nvPr>
            <p:ph idx="1"/>
          </p:nvPr>
        </p:nvSpPr>
        <p:spPr>
          <a:xfrm>
            <a:off x="409221" y="1284102"/>
            <a:ext cx="10515600" cy="5200043"/>
          </a:xfrm>
        </p:spPr>
        <p:txBody>
          <a:bodyPr>
            <a:normAutofit fontScale="85000" lnSpcReduction="20000"/>
          </a:bodyPr>
          <a:lstStyle/>
          <a:p>
            <a:r>
              <a:rPr lang="en-US" dirty="0"/>
              <a:t>SCWI was launched in the 1997-1998 school year and administered the program until September, 2025</a:t>
            </a:r>
          </a:p>
          <a:p>
            <a:r>
              <a:rPr lang="en-US" dirty="0"/>
              <a:t>The primary goal of the dual credit program is to help increase the number of students who graduate from secondary school and assist in providing a seamless transition to post-secondary education through collaborative programming and activities. </a:t>
            </a:r>
          </a:p>
          <a:p>
            <a:r>
              <a:rPr lang="en-US" dirty="0"/>
              <a:t>The program is part of the MOE’s Student Success strategy aimed at increasing the graduation rate.  In 1971, the 5 year graduation rate was 71%.  In August, 2023, the MOE reported that the 5 year graduation rate was 89.5%. </a:t>
            </a:r>
          </a:p>
          <a:p>
            <a:r>
              <a:rPr lang="en-US" dirty="0"/>
              <a:t>In 2010, the Ministry of </a:t>
            </a:r>
            <a:r>
              <a:rPr lang="en-US" dirty="0" err="1"/>
              <a:t>Labour</a:t>
            </a:r>
            <a:r>
              <a:rPr lang="en-US" dirty="0"/>
              <a:t>, Immigration, Training and Skills Development (MLITSD) announced that all Level 1 OYAP students would be eligible for dual credits</a:t>
            </a:r>
          </a:p>
          <a:p>
            <a:r>
              <a:rPr lang="en-US" dirty="0"/>
              <a:t>There are 16 Regional Planning Teams throughout Ontario that administer the program.  The ELRPT is RPT6 and includes 3 colleges and 5 school boards and is the second largest RPT in the province in terms of funding.</a:t>
            </a:r>
          </a:p>
          <a:p>
            <a:r>
              <a:rPr lang="en-US" dirty="0"/>
              <a:t>In September, 2025, the Ministry of Education assumed management of the program.</a:t>
            </a:r>
          </a:p>
        </p:txBody>
      </p:sp>
      <p:pic>
        <p:nvPicPr>
          <p:cNvPr id="9" name="Picture 8">
            <a:extLst>
              <a:ext uri="{FF2B5EF4-FFF2-40B4-BE49-F238E27FC236}">
                <a16:creationId xmlns:a16="http://schemas.microsoft.com/office/drawing/2014/main" id="{7C0D54E1-D852-1269-C27C-68BF69FE789C}"/>
              </a:ext>
            </a:extLst>
          </p:cNvPr>
          <p:cNvPicPr>
            <a:picLocks noChangeAspect="1"/>
          </p:cNvPicPr>
          <p:nvPr/>
        </p:nvPicPr>
        <p:blipFill>
          <a:blip r:embed="rId3"/>
          <a:stretch>
            <a:fillRect/>
          </a:stretch>
        </p:blipFill>
        <p:spPr>
          <a:xfrm>
            <a:off x="7435119" y="242587"/>
            <a:ext cx="4591989" cy="1041515"/>
          </a:xfrm>
          <a:prstGeom prst="rect">
            <a:avLst/>
          </a:prstGeom>
        </p:spPr>
      </p:pic>
    </p:spTree>
    <p:extLst>
      <p:ext uri="{BB962C8B-B14F-4D97-AF65-F5344CB8AC3E}">
        <p14:creationId xmlns:p14="http://schemas.microsoft.com/office/powerpoint/2010/main" val="309646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484808-5412-C26A-596D-B46F1B28616E}"/>
              </a:ext>
            </a:extLst>
          </p:cNvPr>
          <p:cNvSpPr>
            <a:spLocks noGrp="1"/>
          </p:cNvSpPr>
          <p:nvPr>
            <p:ph idx="1"/>
          </p:nvPr>
        </p:nvSpPr>
        <p:spPr>
          <a:xfrm>
            <a:off x="755073" y="1475010"/>
            <a:ext cx="10515600" cy="5026730"/>
          </a:xfrm>
        </p:spPr>
        <p:txBody>
          <a:bodyPr>
            <a:normAutofit lnSpcReduction="10000"/>
          </a:bodyPr>
          <a:lstStyle/>
          <a:p>
            <a:r>
              <a:rPr lang="en-US" dirty="0"/>
              <a:t>Each RPT has a Financial Services Institution that manages the finances for the RPT.  The ELRPT’s FSI is the Durham Catholic D.S.B.</a:t>
            </a:r>
          </a:p>
          <a:p>
            <a:r>
              <a:rPr lang="en-US" dirty="0"/>
              <a:t>As an FSI, Durham Catholic receives all funding from the MOE and arranges payments to our eight partner organizations.</a:t>
            </a:r>
          </a:p>
          <a:p>
            <a:r>
              <a:rPr lang="en-US" dirty="0"/>
              <a:t>The MOE hosts monthly Co-Chair/Coordinators meetings.  MOE staff also have monthly ‘check-in’ meetings with the Chairs and Coordinators of each RPT to monitor program delivery and to respond to the needs of the RPT.</a:t>
            </a:r>
          </a:p>
          <a:p>
            <a:r>
              <a:rPr lang="en-US" dirty="0"/>
              <a:t>In the past, SCWI hosted an annual symposium at Humber College. There will be no symposium for the 2025-2026 school year.</a:t>
            </a:r>
          </a:p>
        </p:txBody>
      </p:sp>
      <p:sp>
        <p:nvSpPr>
          <p:cNvPr id="4" name="Title 1">
            <a:extLst>
              <a:ext uri="{FF2B5EF4-FFF2-40B4-BE49-F238E27FC236}">
                <a16:creationId xmlns:a16="http://schemas.microsoft.com/office/drawing/2014/main" id="{99FEDDEC-FBE1-7186-2F51-7298D4230746}"/>
              </a:ext>
            </a:extLst>
          </p:cNvPr>
          <p:cNvSpPr txBox="1">
            <a:spLocks/>
          </p:cNvSpPr>
          <p:nvPr/>
        </p:nvSpPr>
        <p:spPr>
          <a:xfrm>
            <a:off x="636321" y="254000"/>
            <a:ext cx="7260770" cy="1135413"/>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History of the Program, Purpose and Structure</a:t>
            </a:r>
          </a:p>
          <a:p>
            <a:r>
              <a:rPr lang="en-US" dirty="0"/>
              <a:t>(continued) </a:t>
            </a:r>
          </a:p>
        </p:txBody>
      </p:sp>
      <p:pic>
        <p:nvPicPr>
          <p:cNvPr id="7" name="Picture 6">
            <a:extLst>
              <a:ext uri="{FF2B5EF4-FFF2-40B4-BE49-F238E27FC236}">
                <a16:creationId xmlns:a16="http://schemas.microsoft.com/office/drawing/2014/main" id="{97261B07-186C-FEE6-2BB2-C46B1112AE9D}"/>
              </a:ext>
            </a:extLst>
          </p:cNvPr>
          <p:cNvPicPr>
            <a:picLocks noChangeAspect="1"/>
          </p:cNvPicPr>
          <p:nvPr/>
        </p:nvPicPr>
        <p:blipFill>
          <a:blip r:embed="rId2"/>
          <a:stretch>
            <a:fillRect/>
          </a:stretch>
        </p:blipFill>
        <p:spPr>
          <a:xfrm>
            <a:off x="8233710" y="356260"/>
            <a:ext cx="3829024" cy="868466"/>
          </a:xfrm>
          <a:prstGeom prst="rect">
            <a:avLst/>
          </a:prstGeom>
        </p:spPr>
      </p:pic>
    </p:spTree>
    <p:extLst>
      <p:ext uri="{BB962C8B-B14F-4D97-AF65-F5344CB8AC3E}">
        <p14:creationId xmlns:p14="http://schemas.microsoft.com/office/powerpoint/2010/main" val="412357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1CA7-BBC7-33CB-F590-DA576D3EA096}"/>
              </a:ext>
            </a:extLst>
          </p:cNvPr>
          <p:cNvSpPr>
            <a:spLocks noGrp="1"/>
          </p:cNvSpPr>
          <p:nvPr>
            <p:ph type="title"/>
          </p:nvPr>
        </p:nvSpPr>
        <p:spPr>
          <a:xfrm>
            <a:off x="375355" y="252237"/>
            <a:ext cx="10515600" cy="639586"/>
          </a:xfrm>
        </p:spPr>
        <p:txBody>
          <a:bodyPr>
            <a:normAutofit fontScale="90000"/>
          </a:bodyPr>
          <a:lstStyle/>
          <a:p>
            <a:r>
              <a:rPr lang="en-US" dirty="0" err="1"/>
              <a:t>Earndualcredits.ca</a:t>
            </a:r>
            <a:r>
              <a:rPr lang="en-US" dirty="0"/>
              <a:t> Website	</a:t>
            </a:r>
          </a:p>
        </p:txBody>
      </p:sp>
      <p:sp>
        <p:nvSpPr>
          <p:cNvPr id="3" name="Content Placeholder 2">
            <a:extLst>
              <a:ext uri="{FF2B5EF4-FFF2-40B4-BE49-F238E27FC236}">
                <a16:creationId xmlns:a16="http://schemas.microsoft.com/office/drawing/2014/main" id="{2D240236-16C1-CB0F-53A0-9D5668233878}"/>
              </a:ext>
            </a:extLst>
          </p:cNvPr>
          <p:cNvSpPr>
            <a:spLocks noGrp="1"/>
          </p:cNvSpPr>
          <p:nvPr>
            <p:ph idx="1"/>
          </p:nvPr>
        </p:nvSpPr>
        <p:spPr>
          <a:xfrm>
            <a:off x="375355" y="891823"/>
            <a:ext cx="11116734" cy="4351338"/>
          </a:xfrm>
        </p:spPr>
        <p:txBody>
          <a:bodyPr/>
          <a:lstStyle/>
          <a:p>
            <a:r>
              <a:rPr lang="en-US" dirty="0"/>
              <a:t>This the website developed by, and for, RPT6.  Grateful to Jon Taylor from Fleming College for his work posting everything on the website.</a:t>
            </a:r>
          </a:p>
          <a:p>
            <a:r>
              <a:rPr lang="en-US" dirty="0"/>
              <a:t>This site is where students register for their dual credit courses.</a:t>
            </a:r>
          </a:p>
        </p:txBody>
      </p:sp>
      <p:pic>
        <p:nvPicPr>
          <p:cNvPr id="4" name="Picture 3">
            <a:extLst>
              <a:ext uri="{FF2B5EF4-FFF2-40B4-BE49-F238E27FC236}">
                <a16:creationId xmlns:a16="http://schemas.microsoft.com/office/drawing/2014/main" id="{39103318-456B-77AC-5DB9-FF31CCD4863E}"/>
              </a:ext>
            </a:extLst>
          </p:cNvPr>
          <p:cNvPicPr>
            <a:picLocks noChangeAspect="1"/>
          </p:cNvPicPr>
          <p:nvPr/>
        </p:nvPicPr>
        <p:blipFill>
          <a:blip r:embed="rId2"/>
          <a:stretch>
            <a:fillRect/>
          </a:stretch>
        </p:blipFill>
        <p:spPr>
          <a:xfrm>
            <a:off x="375355" y="3200895"/>
            <a:ext cx="6516794" cy="3404868"/>
          </a:xfrm>
          <a:prstGeom prst="rect">
            <a:avLst/>
          </a:prstGeom>
        </p:spPr>
      </p:pic>
      <p:pic>
        <p:nvPicPr>
          <p:cNvPr id="5" name="Picture 4">
            <a:extLst>
              <a:ext uri="{FF2B5EF4-FFF2-40B4-BE49-F238E27FC236}">
                <a16:creationId xmlns:a16="http://schemas.microsoft.com/office/drawing/2014/main" id="{34020B5C-3DF9-E66B-5E5F-56CCAFA13BD5}"/>
              </a:ext>
            </a:extLst>
          </p:cNvPr>
          <p:cNvPicPr>
            <a:picLocks noChangeAspect="1"/>
          </p:cNvPicPr>
          <p:nvPr/>
        </p:nvPicPr>
        <p:blipFill>
          <a:blip r:embed="rId3"/>
          <a:stretch>
            <a:fillRect/>
          </a:stretch>
        </p:blipFill>
        <p:spPr>
          <a:xfrm>
            <a:off x="7678590" y="2586423"/>
            <a:ext cx="4075646" cy="3798711"/>
          </a:xfrm>
          <a:prstGeom prst="rect">
            <a:avLst/>
          </a:prstGeom>
        </p:spPr>
      </p:pic>
    </p:spTree>
    <p:extLst>
      <p:ext uri="{BB962C8B-B14F-4D97-AF65-F5344CB8AC3E}">
        <p14:creationId xmlns:p14="http://schemas.microsoft.com/office/powerpoint/2010/main" val="139259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118E-FA7E-34BD-042B-E0BF0B7DC756}"/>
              </a:ext>
            </a:extLst>
          </p:cNvPr>
          <p:cNvSpPr>
            <a:spLocks noGrp="1"/>
          </p:cNvSpPr>
          <p:nvPr>
            <p:ph type="title"/>
          </p:nvPr>
        </p:nvSpPr>
        <p:spPr>
          <a:xfrm>
            <a:off x="330201" y="557301"/>
            <a:ext cx="5765799" cy="696031"/>
          </a:xfrm>
        </p:spPr>
        <p:txBody>
          <a:bodyPr>
            <a:normAutofit fontScale="90000"/>
          </a:bodyPr>
          <a:lstStyle/>
          <a:p>
            <a:r>
              <a:rPr lang="en-US" dirty="0"/>
              <a:t>ELRPT Terms of Reference</a:t>
            </a:r>
          </a:p>
        </p:txBody>
      </p:sp>
      <p:sp>
        <p:nvSpPr>
          <p:cNvPr id="3" name="Content Placeholder 2">
            <a:extLst>
              <a:ext uri="{FF2B5EF4-FFF2-40B4-BE49-F238E27FC236}">
                <a16:creationId xmlns:a16="http://schemas.microsoft.com/office/drawing/2014/main" id="{38FC9589-F478-58C4-2227-243B9636FA08}"/>
              </a:ext>
            </a:extLst>
          </p:cNvPr>
          <p:cNvSpPr>
            <a:spLocks noGrp="1"/>
          </p:cNvSpPr>
          <p:nvPr>
            <p:ph idx="1"/>
          </p:nvPr>
        </p:nvSpPr>
        <p:spPr>
          <a:xfrm>
            <a:off x="510822" y="2221088"/>
            <a:ext cx="10515600" cy="4236156"/>
          </a:xfrm>
        </p:spPr>
        <p:txBody>
          <a:bodyPr>
            <a:normAutofit/>
          </a:bodyPr>
          <a:lstStyle/>
          <a:p>
            <a:r>
              <a:rPr lang="en-US" dirty="0"/>
              <a:t>A guiding document created by the ELRPT that summarizes roles within the RPT, policies and voting processes.</a:t>
            </a:r>
          </a:p>
          <a:p>
            <a:r>
              <a:rPr lang="en-US" dirty="0"/>
              <a:t>Posted on the </a:t>
            </a:r>
            <a:r>
              <a:rPr lang="en-US" dirty="0" err="1"/>
              <a:t>earndualcredits.ca</a:t>
            </a:r>
            <a:r>
              <a:rPr lang="en-US" dirty="0"/>
              <a:t> website.</a:t>
            </a:r>
          </a:p>
          <a:p>
            <a:r>
              <a:rPr lang="en-US" dirty="0"/>
              <a:t>During the 2025-2026 school year, we will be updating our T of R to reflect the new realities of the program. Our goal is to review the T of R every year at the June meeting.</a:t>
            </a:r>
          </a:p>
          <a:p>
            <a:r>
              <a:rPr lang="en-US" dirty="0"/>
              <a:t>When the ELRPT votes on a matter, each of the 8 partners gets one vote.  This is a confidential vote. If there is a tie, a second vote is taken.  A new tie-breaker process needs to be established. </a:t>
            </a:r>
          </a:p>
        </p:txBody>
      </p:sp>
      <p:pic>
        <p:nvPicPr>
          <p:cNvPr id="4" name="Picture 3">
            <a:extLst>
              <a:ext uri="{FF2B5EF4-FFF2-40B4-BE49-F238E27FC236}">
                <a16:creationId xmlns:a16="http://schemas.microsoft.com/office/drawing/2014/main" id="{E554C73D-067B-9ACD-D70E-28D3E0718F64}"/>
              </a:ext>
            </a:extLst>
          </p:cNvPr>
          <p:cNvPicPr>
            <a:picLocks noChangeAspect="1"/>
          </p:cNvPicPr>
          <p:nvPr/>
        </p:nvPicPr>
        <p:blipFill>
          <a:blip r:embed="rId2"/>
          <a:stretch>
            <a:fillRect/>
          </a:stretch>
        </p:blipFill>
        <p:spPr>
          <a:xfrm>
            <a:off x="6333067" y="280265"/>
            <a:ext cx="5765800" cy="1513885"/>
          </a:xfrm>
          <a:prstGeom prst="rect">
            <a:avLst/>
          </a:prstGeom>
        </p:spPr>
      </p:pic>
    </p:spTree>
    <p:extLst>
      <p:ext uri="{BB962C8B-B14F-4D97-AF65-F5344CB8AC3E}">
        <p14:creationId xmlns:p14="http://schemas.microsoft.com/office/powerpoint/2010/main" val="40534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669B-FBEE-ED34-622F-4B3260627D20}"/>
              </a:ext>
            </a:extLst>
          </p:cNvPr>
          <p:cNvSpPr>
            <a:spLocks noGrp="1"/>
          </p:cNvSpPr>
          <p:nvPr>
            <p:ph type="title"/>
          </p:nvPr>
        </p:nvSpPr>
        <p:spPr>
          <a:xfrm>
            <a:off x="601133" y="240948"/>
            <a:ext cx="10515600" cy="639586"/>
          </a:xfrm>
        </p:spPr>
        <p:txBody>
          <a:bodyPr>
            <a:normAutofit fontScale="90000"/>
          </a:bodyPr>
          <a:lstStyle/>
          <a:p>
            <a:r>
              <a:rPr lang="en-US" dirty="0"/>
              <a:t>Funding Categories	</a:t>
            </a:r>
          </a:p>
        </p:txBody>
      </p:sp>
      <p:sp>
        <p:nvSpPr>
          <p:cNvPr id="3" name="Content Placeholder 2">
            <a:extLst>
              <a:ext uri="{FF2B5EF4-FFF2-40B4-BE49-F238E27FC236}">
                <a16:creationId xmlns:a16="http://schemas.microsoft.com/office/drawing/2014/main" id="{1CEF0AD8-C06B-8CA4-E5F5-AE5E9ECCE848}"/>
              </a:ext>
            </a:extLst>
          </p:cNvPr>
          <p:cNvSpPr>
            <a:spLocks noGrp="1"/>
          </p:cNvSpPr>
          <p:nvPr>
            <p:ph idx="1"/>
          </p:nvPr>
        </p:nvSpPr>
        <p:spPr>
          <a:xfrm>
            <a:off x="601134" y="1125714"/>
            <a:ext cx="6725356" cy="5117042"/>
          </a:xfrm>
        </p:spPr>
        <p:txBody>
          <a:bodyPr>
            <a:normAutofit fontScale="77500" lnSpcReduction="20000"/>
          </a:bodyPr>
          <a:lstStyle/>
          <a:p>
            <a:pPr marL="0" indent="0">
              <a:buNone/>
            </a:pPr>
            <a:r>
              <a:rPr lang="en-US" dirty="0"/>
              <a:t>SCWI provides funding within three categories:</a:t>
            </a:r>
          </a:p>
          <a:p>
            <a:pPr marL="514350" indent="-514350">
              <a:buFont typeface="+mj-lt"/>
              <a:buAutoNum type="arabicPeriod"/>
            </a:pPr>
            <a:r>
              <a:rPr lang="en-US" dirty="0"/>
              <a:t>Administration – for funds to cover things like the PA salary, stipend to the FSI, meeting and travel costs, web site maintenance…</a:t>
            </a:r>
          </a:p>
          <a:p>
            <a:pPr marL="514350" indent="-514350">
              <a:buFont typeface="+mj-lt"/>
              <a:buAutoNum type="arabicPeriod"/>
            </a:pPr>
            <a:r>
              <a:rPr lang="en-US" dirty="0"/>
              <a:t>Forums and Activities – the ELRPT has 11 forums and activities for the 2025-2026 school year.  Funding can be requested on a per-participant basis (funding is $50 per participant), for transportation costs, teacher release and miscellaneous costs.  At the end of the year, we must report the actual number of participants and all other costs incurred.  This determines the funding received for the forum or activity. Or ‘Estimated vs. Actual’.</a:t>
            </a:r>
          </a:p>
          <a:p>
            <a:pPr marL="514350" indent="-514350">
              <a:buFont typeface="+mj-lt"/>
              <a:buAutoNum type="arabicPeriod"/>
            </a:pPr>
            <a:r>
              <a:rPr lang="en-US" dirty="0"/>
              <a:t>Dual Credit Programming – funds to offer dual credit programming (which includes OYAP). There is benchmark funding, transportation funding and miscellaneous funding.  Each year, we enter our requests for the following year in Cycle 1A.</a:t>
            </a:r>
          </a:p>
        </p:txBody>
      </p:sp>
      <p:pic>
        <p:nvPicPr>
          <p:cNvPr id="4" name="Picture 3">
            <a:extLst>
              <a:ext uri="{FF2B5EF4-FFF2-40B4-BE49-F238E27FC236}">
                <a16:creationId xmlns:a16="http://schemas.microsoft.com/office/drawing/2014/main" id="{F909C371-6C43-B665-FC78-A89219809FA4}"/>
              </a:ext>
            </a:extLst>
          </p:cNvPr>
          <p:cNvPicPr>
            <a:picLocks noChangeAspect="1"/>
          </p:cNvPicPr>
          <p:nvPr/>
        </p:nvPicPr>
        <p:blipFill>
          <a:blip r:embed="rId2"/>
          <a:stretch>
            <a:fillRect/>
          </a:stretch>
        </p:blipFill>
        <p:spPr>
          <a:xfrm>
            <a:off x="7704667" y="1216378"/>
            <a:ext cx="4190626" cy="2565400"/>
          </a:xfrm>
          <a:prstGeom prst="rect">
            <a:avLst/>
          </a:prstGeom>
        </p:spPr>
      </p:pic>
    </p:spTree>
    <p:extLst>
      <p:ext uri="{BB962C8B-B14F-4D97-AF65-F5344CB8AC3E}">
        <p14:creationId xmlns:p14="http://schemas.microsoft.com/office/powerpoint/2010/main" val="78441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9744-082A-B289-FDE7-5CEFB982932C}"/>
              </a:ext>
            </a:extLst>
          </p:cNvPr>
          <p:cNvSpPr>
            <a:spLocks noGrp="1"/>
          </p:cNvSpPr>
          <p:nvPr>
            <p:ph type="title"/>
          </p:nvPr>
        </p:nvSpPr>
        <p:spPr>
          <a:xfrm>
            <a:off x="519289" y="0"/>
            <a:ext cx="10515600" cy="1325563"/>
          </a:xfrm>
        </p:spPr>
        <p:txBody>
          <a:bodyPr/>
          <a:lstStyle/>
          <a:p>
            <a:r>
              <a:rPr lang="en-US" dirty="0"/>
              <a:t>Forums and Activities (From SCWI)</a:t>
            </a:r>
          </a:p>
        </p:txBody>
      </p:sp>
      <p:sp>
        <p:nvSpPr>
          <p:cNvPr id="12" name="TextBox 11">
            <a:extLst>
              <a:ext uri="{FF2B5EF4-FFF2-40B4-BE49-F238E27FC236}">
                <a16:creationId xmlns:a16="http://schemas.microsoft.com/office/drawing/2014/main" id="{4CDA04BE-6579-EC0E-CD7B-F53434F7F74C}"/>
              </a:ext>
            </a:extLst>
          </p:cNvPr>
          <p:cNvSpPr txBox="1"/>
          <p:nvPr/>
        </p:nvSpPr>
        <p:spPr>
          <a:xfrm>
            <a:off x="633589" y="1006361"/>
            <a:ext cx="11240912" cy="5940088"/>
          </a:xfrm>
          <a:prstGeom prst="rect">
            <a:avLst/>
          </a:prstGeom>
          <a:noFill/>
        </p:spPr>
        <p:txBody>
          <a:bodyPr wrap="square">
            <a:spAutoFit/>
          </a:bodyPr>
          <a:lstStyle/>
          <a:p>
            <a:r>
              <a:rPr lang="en-CA" sz="2000" dirty="0"/>
              <a:t>Activities and forums should reach beyond college outreach programs currently in place and should have a particular focus on experiences in the skilled trades, technology and apprenticeship. Activities will continue to be: </a:t>
            </a:r>
          </a:p>
          <a:p>
            <a:pPr marL="342900" indent="-342900">
              <a:buAutoNum type="arabicPeriod"/>
            </a:pPr>
            <a:r>
              <a:rPr lang="en-CA" sz="2000" dirty="0"/>
              <a:t>One-day, hands-on activities for students and accompanying teachers, at the college or secondary school, with first priority to Grade 7 and 8 students, second priority to Grade 9 and 10 students, and third priority to Grade 11 and 12 students. </a:t>
            </a:r>
          </a:p>
          <a:p>
            <a:pPr marL="342900" indent="-342900">
              <a:buAutoNum type="arabicPeriod"/>
            </a:pPr>
            <a:r>
              <a:rPr lang="en-CA" sz="2000" dirty="0"/>
              <a:t> Activities that promote mentoring for Grade 7 and 8 students by a college student or apprentice.  </a:t>
            </a:r>
          </a:p>
          <a:p>
            <a:pPr marL="342900" indent="-342900">
              <a:buAutoNum type="arabicPeriod"/>
            </a:pPr>
            <a:r>
              <a:rPr lang="en-CA" sz="2000" dirty="0"/>
              <a:t>Maximum of one activity per RPT per college for adult students in Adult Day Schools and Continuing Education Centres to expand awareness of Adult Dual Credits and/or improve transitions for adult students to college and apprenticeship. </a:t>
            </a:r>
          </a:p>
          <a:p>
            <a:pPr marL="342900" indent="-342900">
              <a:buAutoNum type="arabicPeriod"/>
            </a:pPr>
            <a:r>
              <a:rPr lang="en-CA" sz="2000" dirty="0"/>
              <a:t>Dual Credit Educator Forums for Dual Credit teachers, secondary school teachers, school support staff, and college Dual Credit faculty.</a:t>
            </a:r>
          </a:p>
          <a:p>
            <a:endParaRPr lang="en-CA" sz="2000" dirty="0"/>
          </a:p>
          <a:p>
            <a:r>
              <a:rPr lang="en-CA" sz="2000" dirty="0"/>
              <a:t>Examples of activities in our RPT:</a:t>
            </a:r>
          </a:p>
          <a:p>
            <a:pPr marL="457200" indent="-457200">
              <a:buFont typeface="+mj-lt"/>
              <a:buAutoNum type="arabicPeriod"/>
            </a:pPr>
            <a:r>
              <a:rPr lang="en-CA" sz="2000" dirty="0"/>
              <a:t>Loyalist Taste of College Days</a:t>
            </a:r>
          </a:p>
          <a:p>
            <a:pPr marL="457200" indent="-457200">
              <a:buFont typeface="+mj-lt"/>
              <a:buAutoNum type="arabicPeriod"/>
            </a:pPr>
            <a:r>
              <a:rPr lang="en-CA" sz="2000" dirty="0"/>
              <a:t>KPR/Fleming College Skilled Trades Camps for Grade 7/8 Students</a:t>
            </a:r>
          </a:p>
          <a:p>
            <a:pPr marL="457200" indent="-457200">
              <a:buFont typeface="+mj-lt"/>
              <a:buAutoNum type="arabicPeriod"/>
            </a:pPr>
            <a:r>
              <a:rPr lang="en-CA" sz="2000" dirty="0"/>
              <a:t>Durham College and Durham Catholic Trades/Tech Camps for Grade 9/10 Students</a:t>
            </a:r>
          </a:p>
          <a:p>
            <a:pPr marL="457200" indent="-457200">
              <a:buFont typeface="+mj-lt"/>
              <a:buAutoNum type="arabicPeriod"/>
            </a:pPr>
            <a:r>
              <a:rPr lang="en-CA" sz="2000" dirty="0"/>
              <a:t>Durham Building Future Connections with Intermediate Students</a:t>
            </a:r>
          </a:p>
          <a:p>
            <a:pPr marL="457200" indent="-457200">
              <a:buFont typeface="+mj-lt"/>
              <a:buAutoNum type="arabicPeriod"/>
            </a:pPr>
            <a:endParaRPr lang="en-US" sz="2000" dirty="0"/>
          </a:p>
        </p:txBody>
      </p:sp>
    </p:spTree>
    <p:extLst>
      <p:ext uri="{BB962C8B-B14F-4D97-AF65-F5344CB8AC3E}">
        <p14:creationId xmlns:p14="http://schemas.microsoft.com/office/powerpoint/2010/main" val="428738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1987-8C77-A49E-BF0C-E35471F30868}"/>
              </a:ext>
            </a:extLst>
          </p:cNvPr>
          <p:cNvSpPr>
            <a:spLocks noGrp="1"/>
          </p:cNvSpPr>
          <p:nvPr>
            <p:ph type="title"/>
          </p:nvPr>
        </p:nvSpPr>
        <p:spPr>
          <a:xfrm>
            <a:off x="469900" y="314325"/>
            <a:ext cx="10515600" cy="511175"/>
          </a:xfrm>
        </p:spPr>
        <p:txBody>
          <a:bodyPr>
            <a:normAutofit fontScale="90000"/>
          </a:bodyPr>
          <a:lstStyle/>
          <a:p>
            <a:r>
              <a:rPr lang="en-US" dirty="0"/>
              <a:t>Types of Dual Credit Courses/Programs	</a:t>
            </a:r>
          </a:p>
        </p:txBody>
      </p:sp>
      <p:sp>
        <p:nvSpPr>
          <p:cNvPr id="3" name="Content Placeholder 2">
            <a:extLst>
              <a:ext uri="{FF2B5EF4-FFF2-40B4-BE49-F238E27FC236}">
                <a16:creationId xmlns:a16="http://schemas.microsoft.com/office/drawing/2014/main" id="{32025336-0F72-9918-42DC-6868A92596B2}"/>
              </a:ext>
            </a:extLst>
          </p:cNvPr>
          <p:cNvSpPr>
            <a:spLocks noGrp="1"/>
          </p:cNvSpPr>
          <p:nvPr>
            <p:ph idx="1"/>
          </p:nvPr>
        </p:nvSpPr>
        <p:spPr>
          <a:xfrm>
            <a:off x="469900" y="952500"/>
            <a:ext cx="10515600" cy="5591175"/>
          </a:xfrm>
        </p:spPr>
        <p:txBody>
          <a:bodyPr>
            <a:normAutofit fontScale="85000" lnSpcReduction="20000"/>
          </a:bodyPr>
          <a:lstStyle/>
          <a:p>
            <a:r>
              <a:rPr lang="en-US" dirty="0"/>
              <a:t>SWAC – School within a College.  In our RPT, these are generally referred to as our Centre for Success program.</a:t>
            </a:r>
          </a:p>
          <a:p>
            <a:r>
              <a:rPr lang="en-US" dirty="0"/>
              <a:t>Level 1 OYAP – Students doing their Level 1 training through our colleges or a non-college TDA (e.g. Durham Hair Academy, Local 27 Carpentry Union). Level 1 credits end in 4Y.</a:t>
            </a:r>
          </a:p>
          <a:p>
            <a:r>
              <a:rPr lang="en-US" dirty="0"/>
              <a:t>College Delivered Courses – The college course is taught independently of any high school course, students earn the college credit and a high school credit.  The high school course code is established by the Ministry of Education and ends in 4T (e.g. PLK4T).  </a:t>
            </a:r>
          </a:p>
          <a:p>
            <a:pPr lvl="1"/>
            <a:r>
              <a:rPr lang="en-US" dirty="0"/>
              <a:t>College delivered courses can be offered at the college, a community setting or at the high school.</a:t>
            </a:r>
          </a:p>
          <a:p>
            <a:r>
              <a:rPr lang="en-US" dirty="0"/>
              <a:t>Team-Taught Dual Credits – A high school course and college course are taught together at the school by a college instructor and a high school teacher.  The college instructor delivers the full college course within the scheduled high school course and students can earn the college credit.  The high school teacher delivers the remaining expectations of the high school course and the students can earn the high school credit.  Students can pass both courses, one or none.</a:t>
            </a:r>
          </a:p>
          <a:p>
            <a:r>
              <a:rPr lang="en-US" b="1" i="1" dirty="0"/>
              <a:t>Benchmark funding is different for each delivery model</a:t>
            </a:r>
          </a:p>
          <a:p>
            <a:endParaRPr lang="en-US" dirty="0"/>
          </a:p>
          <a:p>
            <a:pPr lvl="1"/>
            <a:endParaRPr lang="en-US" dirty="0"/>
          </a:p>
        </p:txBody>
      </p:sp>
    </p:spTree>
    <p:extLst>
      <p:ext uri="{BB962C8B-B14F-4D97-AF65-F5344CB8AC3E}">
        <p14:creationId xmlns:p14="http://schemas.microsoft.com/office/powerpoint/2010/main" val="990673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f43d531-13d9-421a-948b-78aaf4eac418}" enabled="1" method="Standard" siteId="{043c5d87-8370-464f-af11-0c9b9db80d82}" contentBits="0" removed="0"/>
</clbl:labelList>
</file>

<file path=docProps/app.xml><?xml version="1.0" encoding="utf-8"?>
<Properties xmlns="http://schemas.openxmlformats.org/officeDocument/2006/extended-properties" xmlns:vt="http://schemas.openxmlformats.org/officeDocument/2006/docPropsVTypes">
  <TotalTime>6747</TotalTime>
  <Words>1687</Words>
  <Application>Microsoft Macintosh PowerPoint</Application>
  <PresentationFormat>Widescreen</PresentationFormat>
  <Paragraphs>103</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Calibri</vt:lpstr>
      <vt:lpstr>Office Theme</vt:lpstr>
      <vt:lpstr>ELRPT Onboarding</vt:lpstr>
      <vt:lpstr>Agenda </vt:lpstr>
      <vt:lpstr>History of the Program, Purpose and Structure </vt:lpstr>
      <vt:lpstr>PowerPoint Presentation</vt:lpstr>
      <vt:lpstr>Earndualcredits.ca Website </vt:lpstr>
      <vt:lpstr>ELRPT Terms of Reference</vt:lpstr>
      <vt:lpstr>Funding Categories </vt:lpstr>
      <vt:lpstr>Forums and Activities (From SCWI)</vt:lpstr>
      <vt:lpstr>Types of Dual Credit Courses/Programs </vt:lpstr>
      <vt:lpstr>OYAP </vt:lpstr>
      <vt:lpstr>Invoicing </vt:lpstr>
      <vt:lpstr>Contract Changes </vt:lpstr>
      <vt:lpstr>Cycle Change Timelines</vt:lpstr>
      <vt:lpstr>Planning for 2026-2027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Hughes</dc:creator>
  <cp:lastModifiedBy>Stephen Hughes</cp:lastModifiedBy>
  <cp:revision>33</cp:revision>
  <dcterms:created xsi:type="dcterms:W3CDTF">2025-08-24T17:31:48Z</dcterms:created>
  <dcterms:modified xsi:type="dcterms:W3CDTF">2025-09-23T00:28:49Z</dcterms:modified>
</cp:coreProperties>
</file>