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78" r:id="rId9"/>
    <p:sldId id="263" r:id="rId10"/>
    <p:sldId id="264" r:id="rId11"/>
    <p:sldId id="269" r:id="rId12"/>
    <p:sldId id="266" r:id="rId13"/>
    <p:sldId id="274" r:id="rId14"/>
    <p:sldId id="275" r:id="rId15"/>
    <p:sldId id="277" r:id="rId16"/>
    <p:sldId id="276" r:id="rId17"/>
    <p:sldId id="280" r:id="rId18"/>
    <p:sldId id="281" r:id="rId19"/>
    <p:sldId id="283" r:id="rId20"/>
    <p:sldId id="282"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TiGxgMIZmyRlLblo9Np5xnsL1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4"/>
    <p:restoredTop sz="94687"/>
  </p:normalViewPr>
  <p:slideViewPr>
    <p:cSldViewPr snapToGrid="0">
      <p:cViewPr varScale="1">
        <p:scale>
          <a:sx n="112" d="100"/>
          <a:sy n="112" d="100"/>
        </p:scale>
        <p:origin x="544"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262" name="Google Shape;2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286" name="Google Shape;2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Sue/Jon/Liz</a:t>
            </a:r>
            <a:endParaRPr dirty="0"/>
          </a:p>
        </p:txBody>
      </p:sp>
      <p:sp>
        <p:nvSpPr>
          <p:cNvPr id="293" name="Google Shape;2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83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Sue to welcome everyone</a:t>
            </a:r>
          </a:p>
          <a:p>
            <a:pPr marL="0" lvl="0" indent="0" algn="l" rtl="0">
              <a:spcBef>
                <a:spcPts val="0"/>
              </a:spcBef>
              <a:spcAft>
                <a:spcPts val="0"/>
              </a:spcAft>
              <a:buNone/>
            </a:pPr>
            <a:r>
              <a:rPr lang="en-US" dirty="0"/>
              <a:t>Have everyone introduce themselves</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Christine</a:t>
            </a:r>
            <a:endParaRPr dirty="0"/>
          </a:p>
        </p:txBody>
      </p:sp>
      <p:sp>
        <p:nvSpPr>
          <p:cNvPr id="304" name="Google Shape;30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Christine</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Christine</a:t>
            </a:r>
            <a:endParaRPr dirty="0"/>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d78fabb7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d78fabb7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Danielle</a:t>
            </a:r>
            <a:endParaRPr dirty="0"/>
          </a:p>
        </p:txBody>
      </p:sp>
      <p:sp>
        <p:nvSpPr>
          <p:cNvPr id="128" name="Google Shape;128;g27d78fabb7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Christine</a:t>
            </a:r>
            <a:endParaRPr dirty="0"/>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Christine/Danielle</a:t>
            </a:r>
            <a:endParaRPr dirty="0"/>
          </a:p>
        </p:txBody>
      </p:sp>
      <p:sp>
        <p:nvSpPr>
          <p:cNvPr id="271" name="Google Shape;2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earndualcredits.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durhamcollege.ca/academic-faculties/faculty-of-liberal-studies/services/scwi/dual-credit-transfer-guid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loyalistcollege.com/future-students/credit-transfer/" TargetMode="External"/><Relationship Id="rId5" Type="http://schemas.openxmlformats.org/officeDocument/2006/relationships/hyperlink" Target="https://flemingcollege.ca/dual-credit"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893278" y="1193642"/>
            <a:ext cx="7187514" cy="4042976"/>
          </a:xfrm>
          <a:prstGeom prst="rect">
            <a:avLst/>
          </a:prstGeom>
          <a:noFill/>
          <a:ln>
            <a:noFill/>
          </a:ln>
        </p:spPr>
      </p:pic>
      <p:sp>
        <p:nvSpPr>
          <p:cNvPr id="89" name="Google Shape;89;p1"/>
          <p:cNvSpPr txBox="1"/>
          <p:nvPr/>
        </p:nvSpPr>
        <p:spPr>
          <a:xfrm>
            <a:off x="567185" y="2205339"/>
            <a:ext cx="432609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i="0" u="none" strike="noStrike" cap="none">
                <a:solidFill>
                  <a:srgbClr val="0B8261"/>
                </a:solidFill>
                <a:latin typeface="Calibri"/>
                <a:ea typeface="Calibri"/>
                <a:cs typeface="Calibri"/>
                <a:sym typeface="Calibri"/>
              </a:rPr>
              <a:t>Dual Credit Orientation</a:t>
            </a:r>
            <a:endParaRPr/>
          </a:p>
        </p:txBody>
      </p:sp>
      <p:sp>
        <p:nvSpPr>
          <p:cNvPr id="90" name="Google Shape;90;p1"/>
          <p:cNvSpPr/>
          <p:nvPr/>
        </p:nvSpPr>
        <p:spPr>
          <a:xfrm>
            <a:off x="678533" y="5642452"/>
            <a:ext cx="391721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dirty="0">
                <a:solidFill>
                  <a:srgbClr val="3E2B2F"/>
                </a:solidFill>
                <a:latin typeface="Calibri"/>
                <a:ea typeface="Calibri"/>
                <a:cs typeface="Calibri"/>
                <a:sym typeface="Calibri"/>
              </a:rPr>
              <a:t>Semester One 2024-25</a:t>
            </a:r>
          </a:p>
          <a:p>
            <a:pPr marL="0" marR="0" lvl="0" indent="0" algn="l" rtl="0">
              <a:spcBef>
                <a:spcPts val="0"/>
              </a:spcBef>
              <a:spcAft>
                <a:spcPts val="0"/>
              </a:spcAft>
              <a:buNone/>
            </a:pPr>
            <a:endParaRPr dirty="0"/>
          </a:p>
        </p:txBody>
      </p:sp>
      <p:pic>
        <p:nvPicPr>
          <p:cNvPr id="91" name="Google Shape;91;p1"/>
          <p:cNvPicPr preferRelativeResize="0"/>
          <p:nvPr/>
        </p:nvPicPr>
        <p:blipFill rotWithShape="1">
          <a:blip r:embed="rId4">
            <a:alphaModFix/>
          </a:blip>
          <a:srcRect/>
          <a:stretch/>
        </p:blipFill>
        <p:spPr>
          <a:xfrm>
            <a:off x="8832767" y="5544728"/>
            <a:ext cx="3248025"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8"/>
          <p:cNvGrpSpPr/>
          <p:nvPr/>
        </p:nvGrpSpPr>
        <p:grpSpPr>
          <a:xfrm>
            <a:off x="683342" y="1032938"/>
            <a:ext cx="10825314" cy="4513007"/>
            <a:chOff x="0" y="0"/>
            <a:chExt cx="10825314" cy="4513007"/>
          </a:xfrm>
        </p:grpSpPr>
        <p:sp>
          <p:nvSpPr>
            <p:cNvPr id="156" name="Google Shape;156;p8"/>
            <p:cNvSpPr/>
            <p:nvPr/>
          </p:nvSpPr>
          <p:spPr>
            <a:xfrm>
              <a:off x="0" y="0"/>
              <a:ext cx="3345910" cy="4513007"/>
            </a:xfrm>
            <a:prstGeom prst="roundRect">
              <a:avLst>
                <a:gd name="adj" fmla="val 10000"/>
              </a:avLst>
            </a:prstGeom>
            <a:solidFill>
              <a:srgbClr val="FE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p:nvPr/>
          </p:nvSpPr>
          <p:spPr>
            <a:xfrm>
              <a:off x="0" y="0"/>
              <a:ext cx="3345910" cy="1353902"/>
            </a:xfrm>
            <a:prstGeom prst="rect">
              <a:avLst/>
            </a:prstGeom>
            <a:noFill/>
            <a:ln>
              <a:noFill/>
            </a:ln>
          </p:spPr>
          <p:txBody>
            <a:bodyPr spcFirstLastPara="1" wrap="square" lIns="236200" tIns="236200" rIns="236200" bIns="236200" anchor="ctr" anchorCtr="0">
              <a:noAutofit/>
            </a:bodyPr>
            <a:lstStyle/>
            <a:p>
              <a:pPr marL="0" marR="0" lvl="0" indent="0" algn="ctr" rtl="0">
                <a:lnSpc>
                  <a:spcPct val="90000"/>
                </a:lnSpc>
                <a:spcBef>
                  <a:spcPts val="0"/>
                </a:spcBef>
                <a:spcAft>
                  <a:spcPts val="0"/>
                </a:spcAft>
                <a:buClr>
                  <a:schemeClr val="dk1"/>
                </a:buClr>
                <a:buSzPts val="6200"/>
                <a:buFont typeface="Calibri"/>
                <a:buNone/>
              </a:pPr>
              <a:endParaRPr sz="6200">
                <a:solidFill>
                  <a:schemeClr val="dk1"/>
                </a:solidFill>
                <a:latin typeface="Calibri"/>
                <a:ea typeface="Calibri"/>
                <a:cs typeface="Calibri"/>
                <a:sym typeface="Calibri"/>
              </a:endParaRPr>
            </a:p>
          </p:txBody>
        </p:sp>
        <p:sp>
          <p:nvSpPr>
            <p:cNvPr id="158" name="Google Shape;158;p8"/>
            <p:cNvSpPr/>
            <p:nvPr/>
          </p:nvSpPr>
          <p:spPr>
            <a:xfrm>
              <a:off x="120213" y="734619"/>
              <a:ext cx="3263574" cy="2932220"/>
            </a:xfrm>
            <a:prstGeom prst="roundRect">
              <a:avLst>
                <a:gd name="adj" fmla="val 10000"/>
              </a:avLst>
            </a:prstGeom>
            <a:solidFill>
              <a:srgbClr val="FE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txBox="1"/>
            <p:nvPr/>
          </p:nvSpPr>
          <p:spPr>
            <a:xfrm>
              <a:off x="206095" y="820501"/>
              <a:ext cx="3091810" cy="2760456"/>
            </a:xfrm>
            <a:prstGeom prst="rect">
              <a:avLst/>
            </a:prstGeom>
            <a:noFill/>
            <a:ln>
              <a:noFill/>
            </a:ln>
          </p:spPr>
          <p:txBody>
            <a:bodyPr spcFirstLastPara="1" wrap="square" lIns="50800" tIns="38100" rIns="50800" bIns="381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TEAM TAUGHT</a:t>
              </a:r>
              <a:endParaRPr sz="2000" b="1">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-Curriculum and assessment alignment</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Taught by both high school and college faculty</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OSS course code recorded on high school transcript</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College credit recorded as regular college course on college transcript</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Marks can be different on each transcript</a:t>
              </a:r>
              <a:endParaRPr/>
            </a:p>
          </p:txBody>
        </p:sp>
        <p:sp>
          <p:nvSpPr>
            <p:cNvPr id="160" name="Google Shape;160;p8"/>
            <p:cNvSpPr/>
            <p:nvPr/>
          </p:nvSpPr>
          <p:spPr>
            <a:xfrm>
              <a:off x="3597417" y="0"/>
              <a:ext cx="2164134" cy="4513007"/>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p:nvPr/>
          </p:nvSpPr>
          <p:spPr>
            <a:xfrm>
              <a:off x="3597417" y="0"/>
              <a:ext cx="2164134" cy="135390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Both the college faculty and the high school teacher are responsible for deciding what assessments and evaluations are going to be used in the students marks and the weighting of these marks</a:t>
              </a:r>
              <a:endParaRPr/>
            </a:p>
          </p:txBody>
        </p:sp>
        <p:sp>
          <p:nvSpPr>
            <p:cNvPr id="162" name="Google Shape;162;p8"/>
            <p:cNvSpPr/>
            <p:nvPr/>
          </p:nvSpPr>
          <p:spPr>
            <a:xfrm>
              <a:off x="6012495" y="0"/>
              <a:ext cx="2243834" cy="4513007"/>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p:nvPr/>
          </p:nvSpPr>
          <p:spPr>
            <a:xfrm>
              <a:off x="6012495" y="0"/>
              <a:ext cx="2243834" cy="135390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college course outline defines the college assessments and evaluations, the secondary school portion is flexible</a:t>
              </a:r>
              <a:endParaRPr/>
            </a:p>
          </p:txBody>
        </p:sp>
        <p:sp>
          <p:nvSpPr>
            <p:cNvPr id="164" name="Google Shape;164;p8"/>
            <p:cNvSpPr/>
            <p:nvPr/>
          </p:nvSpPr>
          <p:spPr>
            <a:xfrm>
              <a:off x="8507837" y="0"/>
              <a:ext cx="2317477" cy="4513007"/>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txBox="1"/>
            <p:nvPr/>
          </p:nvSpPr>
          <p:spPr>
            <a:xfrm>
              <a:off x="8507837" y="0"/>
              <a:ext cx="2317477" cy="135390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A team-taught dual credit is not two courses that require twice as much work.  It is one course taught by two teachers using different perspectives for curriculum delivery</a:t>
              </a:r>
              <a:endParaRPr/>
            </a:p>
          </p:txBody>
        </p:sp>
      </p:grpSp>
      <p:pic>
        <p:nvPicPr>
          <p:cNvPr id="166" name="Google Shape;166;p8"/>
          <p:cNvPicPr preferRelativeResize="0"/>
          <p:nvPr/>
        </p:nvPicPr>
        <p:blipFill rotWithShape="1">
          <a:blip r:embed="rId3">
            <a:alphaModFix/>
          </a:blip>
          <a:srcRect/>
          <a:stretch/>
        </p:blipFill>
        <p:spPr>
          <a:xfrm>
            <a:off x="8751756" y="5580079"/>
            <a:ext cx="3248025" cy="125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13"/>
          <p:cNvGrpSpPr/>
          <p:nvPr/>
        </p:nvGrpSpPr>
        <p:grpSpPr>
          <a:xfrm>
            <a:off x="568412" y="1036949"/>
            <a:ext cx="10825314" cy="5344188"/>
            <a:chOff x="0" y="0"/>
            <a:chExt cx="10825314" cy="5344188"/>
          </a:xfrm>
        </p:grpSpPr>
        <p:sp>
          <p:nvSpPr>
            <p:cNvPr id="202" name="Google Shape;202;p13"/>
            <p:cNvSpPr/>
            <p:nvPr/>
          </p:nvSpPr>
          <p:spPr>
            <a:xfrm>
              <a:off x="0" y="0"/>
              <a:ext cx="3345910" cy="5344188"/>
            </a:xfrm>
            <a:prstGeom prst="roundRect">
              <a:avLst>
                <a:gd name="adj" fmla="val 10000"/>
              </a:avLst>
            </a:prstGeom>
            <a:solidFill>
              <a:srgbClr val="FE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txBox="1"/>
            <p:nvPr/>
          </p:nvSpPr>
          <p:spPr>
            <a:xfrm>
              <a:off x="0" y="0"/>
              <a:ext cx="3345910" cy="1603256"/>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a:solidFill>
                  <a:schemeClr val="dk1"/>
                </a:solidFill>
                <a:latin typeface="Calibri"/>
                <a:ea typeface="Calibri"/>
                <a:cs typeface="Calibri"/>
                <a:sym typeface="Calibri"/>
              </a:endParaRPr>
            </a:p>
          </p:txBody>
        </p:sp>
        <p:sp>
          <p:nvSpPr>
            <p:cNvPr id="204" name="Google Shape;204;p13"/>
            <p:cNvSpPr/>
            <p:nvPr/>
          </p:nvSpPr>
          <p:spPr>
            <a:xfrm>
              <a:off x="141440" y="1000336"/>
              <a:ext cx="3221121" cy="3473197"/>
            </a:xfrm>
            <a:prstGeom prst="roundRect">
              <a:avLst>
                <a:gd name="adj" fmla="val 10000"/>
              </a:avLst>
            </a:prstGeom>
            <a:solidFill>
              <a:srgbClr val="FE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txBox="1"/>
            <p:nvPr/>
          </p:nvSpPr>
          <p:spPr>
            <a:xfrm>
              <a:off x="235783" y="1094679"/>
              <a:ext cx="3032435" cy="3284511"/>
            </a:xfrm>
            <a:prstGeom prst="rect">
              <a:avLst/>
            </a:prstGeom>
            <a:noFill/>
            <a:ln>
              <a:noFill/>
            </a:ln>
          </p:spPr>
          <p:txBody>
            <a:bodyPr spcFirstLastPara="1" wrap="square" lIns="50800" tIns="38100" rIns="50800" bIns="381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COLLEGE DELIVERED</a:t>
              </a:r>
              <a:endParaRPr sz="2000" b="1">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College course taught independently as a stand alone course</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College faculty report marks</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Special OSS “4T” course code  requested for high school timetable &amp; transcript</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College credit recorded as regular college course on college transcript</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Must be a minimum of 42 hours; 3 hours per week</a:t>
              </a:r>
              <a:endParaRPr/>
            </a:p>
            <a:p>
              <a:pPr marL="0" marR="0" lvl="0" indent="0" algn="l" rtl="0">
                <a:lnSpc>
                  <a:spcPct val="90000"/>
                </a:lnSpc>
                <a:spcBef>
                  <a:spcPts val="630"/>
                </a:spcBef>
                <a:spcAft>
                  <a:spcPts val="0"/>
                </a:spcAft>
                <a:buClr>
                  <a:srgbClr val="000000"/>
                </a:buClr>
                <a:buSzPts val="1800"/>
                <a:buFont typeface="Calibri"/>
                <a:buNone/>
              </a:pPr>
              <a:r>
                <a:rPr lang="en-US" sz="1800" b="0">
                  <a:solidFill>
                    <a:srgbClr val="000000"/>
                  </a:solidFill>
                  <a:latin typeface="Calibri"/>
                  <a:ea typeface="Calibri"/>
                  <a:cs typeface="Calibri"/>
                  <a:sym typeface="Calibri"/>
                </a:rPr>
                <a:t>- Secondary school teacher provides support with IEPs, teacher conversations, technology, etc. </a:t>
              </a:r>
              <a:endParaRPr/>
            </a:p>
          </p:txBody>
        </p:sp>
        <p:sp>
          <p:nvSpPr>
            <p:cNvPr id="206" name="Google Shape;206;p13"/>
            <p:cNvSpPr/>
            <p:nvPr/>
          </p:nvSpPr>
          <p:spPr>
            <a:xfrm>
              <a:off x="3597417" y="0"/>
              <a:ext cx="2164134" cy="5344188"/>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txBox="1"/>
            <p:nvPr/>
          </p:nvSpPr>
          <p:spPr>
            <a:xfrm>
              <a:off x="3597417" y="0"/>
              <a:ext cx="2164134" cy="160325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college course outline defines the college assessments and evaluations delivered by the college faculty</a:t>
              </a:r>
              <a:endParaRPr/>
            </a:p>
          </p:txBody>
        </p:sp>
        <p:sp>
          <p:nvSpPr>
            <p:cNvPr id="208" name="Google Shape;208;p13"/>
            <p:cNvSpPr/>
            <p:nvPr/>
          </p:nvSpPr>
          <p:spPr>
            <a:xfrm>
              <a:off x="6012495" y="0"/>
              <a:ext cx="2243834" cy="5344188"/>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txBox="1"/>
            <p:nvPr/>
          </p:nvSpPr>
          <p:spPr>
            <a:xfrm>
              <a:off x="6012495" y="0"/>
              <a:ext cx="2243834" cy="160325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college faculty may have some flexibility, depending on the course, with the course sequence, number of assignments, tests, and quizzes.  </a:t>
              </a:r>
              <a:endParaRPr/>
            </a:p>
          </p:txBody>
        </p:sp>
        <p:sp>
          <p:nvSpPr>
            <p:cNvPr id="210" name="Google Shape;210;p13"/>
            <p:cNvSpPr/>
            <p:nvPr/>
          </p:nvSpPr>
          <p:spPr>
            <a:xfrm>
              <a:off x="8507837" y="0"/>
              <a:ext cx="2317477" cy="5344188"/>
            </a:xfrm>
            <a:prstGeom prst="roundRect">
              <a:avLst>
                <a:gd name="adj" fmla="val 10000"/>
              </a:avLst>
            </a:prstGeom>
            <a:solidFill>
              <a:srgbClr val="D4E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8507837" y="0"/>
              <a:ext cx="2317477" cy="160325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ctr" rtl="0">
                <a:lnSpc>
                  <a:spcPct val="90000"/>
                </a:lnSpc>
                <a:spcBef>
                  <a:spcPts val="63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principal will record the mark as provided by the college faculty.  Grades must not be adjusted</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1278903" y="355773"/>
            <a:ext cx="96341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B8261"/>
                </a:solidFill>
                <a:latin typeface="Calibri"/>
                <a:ea typeface="Calibri"/>
                <a:cs typeface="Calibri"/>
                <a:sym typeface="Calibri"/>
              </a:rPr>
              <a:t>TEAM TAUGHT DUAL CREDITS </a:t>
            </a:r>
            <a:br>
              <a:rPr lang="en-US" sz="1800" b="1">
                <a:solidFill>
                  <a:srgbClr val="0B8261"/>
                </a:solidFill>
                <a:latin typeface="Calibri"/>
                <a:ea typeface="Calibri"/>
                <a:cs typeface="Calibri"/>
                <a:sym typeface="Calibri"/>
              </a:rPr>
            </a:br>
            <a:r>
              <a:rPr lang="en-US" sz="1800" b="1">
                <a:solidFill>
                  <a:srgbClr val="0B8261"/>
                </a:solidFill>
                <a:latin typeface="Calibri"/>
                <a:ea typeface="Calibri"/>
                <a:cs typeface="Calibri"/>
                <a:sym typeface="Calibri"/>
              </a:rPr>
              <a:t>RECORDING COURSE CODES AND CREDITS</a:t>
            </a:r>
            <a:endParaRPr/>
          </a:p>
        </p:txBody>
      </p:sp>
      <p:sp>
        <p:nvSpPr>
          <p:cNvPr id="179" name="Google Shape;179;p10"/>
          <p:cNvSpPr txBox="1"/>
          <p:nvPr/>
        </p:nvSpPr>
        <p:spPr>
          <a:xfrm>
            <a:off x="568412" y="2413337"/>
            <a:ext cx="4371680"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b="0">
                <a:solidFill>
                  <a:srgbClr val="000000"/>
                </a:solidFill>
                <a:latin typeface="Calibri"/>
                <a:ea typeface="Calibri"/>
                <a:cs typeface="Calibri"/>
                <a:sym typeface="Calibri"/>
              </a:rPr>
              <a:t>Credit for the secondary school course is recorded on the OST using the code for the secondary school Ontario curriculum  course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b="0">
                <a:solidFill>
                  <a:srgbClr val="000000"/>
                </a:solidFill>
                <a:latin typeface="Calibri"/>
                <a:ea typeface="Calibri"/>
                <a:cs typeface="Calibri"/>
                <a:sym typeface="Calibri"/>
              </a:rPr>
              <a:t>College credit recorded on the college transcript</a:t>
            </a:r>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b="0">
                <a:solidFill>
                  <a:srgbClr val="000000"/>
                </a:solidFill>
                <a:latin typeface="Calibri"/>
                <a:ea typeface="Calibri"/>
                <a:cs typeface="Calibri"/>
                <a:sym typeface="Calibri"/>
              </a:rPr>
              <a:t>Marks are often different on each transcript</a:t>
            </a:r>
            <a:endParaRPr/>
          </a:p>
        </p:txBody>
      </p:sp>
      <p:pic>
        <p:nvPicPr>
          <p:cNvPr id="180" name="Google Shape;180;p10"/>
          <p:cNvPicPr preferRelativeResize="0"/>
          <p:nvPr/>
        </p:nvPicPr>
        <p:blipFill rotWithShape="1">
          <a:blip r:embed="rId3">
            <a:alphaModFix/>
          </a:blip>
          <a:srcRect/>
          <a:stretch/>
        </p:blipFill>
        <p:spPr>
          <a:xfrm>
            <a:off x="5227305" y="2187375"/>
            <a:ext cx="6964695" cy="2886792"/>
          </a:xfrm>
          <a:prstGeom prst="rect">
            <a:avLst/>
          </a:prstGeom>
          <a:noFill/>
          <a:ln>
            <a:noFill/>
          </a:ln>
        </p:spPr>
      </p:pic>
      <p:pic>
        <p:nvPicPr>
          <p:cNvPr id="181" name="Google Shape;181;p10"/>
          <p:cNvPicPr preferRelativeResize="0"/>
          <p:nvPr/>
        </p:nvPicPr>
        <p:blipFill rotWithShape="1">
          <a:blip r:embed="rId4">
            <a:alphaModFix/>
          </a:blip>
          <a:srcRect/>
          <a:stretch/>
        </p:blipFill>
        <p:spPr>
          <a:xfrm>
            <a:off x="8789463" y="5496416"/>
            <a:ext cx="3248025" cy="1257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en-US" sz="2400" b="1"/>
              <a:t>Part 2 – Important Stuff to Know</a:t>
            </a:r>
            <a:endParaRPr sz="2400" b="1"/>
          </a:p>
        </p:txBody>
      </p:sp>
      <p:pic>
        <p:nvPicPr>
          <p:cNvPr id="242" name="Google Shape;242;p18"/>
          <p:cNvPicPr preferRelativeResize="0">
            <a:picLocks noGrp="1"/>
          </p:cNvPicPr>
          <p:nvPr>
            <p:ph type="body" idx="1"/>
          </p:nvPr>
        </p:nvPicPr>
        <p:blipFill rotWithShape="1">
          <a:blip r:embed="rId3">
            <a:alphaModFix/>
          </a:blip>
          <a:srcRect/>
          <a:stretch/>
        </p:blipFill>
        <p:spPr>
          <a:xfrm>
            <a:off x="1828801" y="1253331"/>
            <a:ext cx="8702674" cy="4351337"/>
          </a:xfrm>
          <a:prstGeom prst="rect">
            <a:avLst/>
          </a:prstGeom>
          <a:noFill/>
          <a:ln>
            <a:noFill/>
          </a:ln>
        </p:spPr>
      </p:pic>
      <p:pic>
        <p:nvPicPr>
          <p:cNvPr id="243" name="Google Shape;243;p18"/>
          <p:cNvPicPr preferRelativeResize="0"/>
          <p:nvPr/>
        </p:nvPicPr>
        <p:blipFill rotWithShape="1">
          <a:blip r:embed="rId4">
            <a:alphaModFix/>
          </a:blip>
          <a:srcRect/>
          <a:stretch/>
        </p:blipFill>
        <p:spPr>
          <a:xfrm>
            <a:off x="8629208" y="5548313"/>
            <a:ext cx="3248025" cy="125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p:nvPr/>
        </p:nvSpPr>
        <p:spPr>
          <a:xfrm>
            <a:off x="334296" y="1026849"/>
            <a:ext cx="110612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STUDENT REGISTRATIONS</a:t>
            </a:r>
            <a:endParaRPr/>
          </a:p>
        </p:txBody>
      </p:sp>
      <p:pic>
        <p:nvPicPr>
          <p:cNvPr id="249" name="Google Shape;249;p19"/>
          <p:cNvPicPr preferRelativeResize="0"/>
          <p:nvPr/>
        </p:nvPicPr>
        <p:blipFill rotWithShape="1">
          <a:blip r:embed="rId3">
            <a:alphaModFix/>
          </a:blip>
          <a:srcRect/>
          <a:stretch/>
        </p:blipFill>
        <p:spPr>
          <a:xfrm>
            <a:off x="6414817" y="1615370"/>
            <a:ext cx="5119040" cy="2300970"/>
          </a:xfrm>
          <a:prstGeom prst="rect">
            <a:avLst/>
          </a:prstGeom>
          <a:noFill/>
          <a:ln>
            <a:noFill/>
          </a:ln>
        </p:spPr>
      </p:pic>
      <p:sp>
        <p:nvSpPr>
          <p:cNvPr id="250" name="Google Shape;250;p19"/>
          <p:cNvSpPr txBox="1"/>
          <p:nvPr/>
        </p:nvSpPr>
        <p:spPr>
          <a:xfrm>
            <a:off x="6509684" y="4547935"/>
            <a:ext cx="51324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www.earndualcredits.ca</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51" name="Google Shape;251;p19"/>
          <p:cNvSpPr txBox="1"/>
          <p:nvPr/>
        </p:nvSpPr>
        <p:spPr>
          <a:xfrm>
            <a:off x="334296" y="1500947"/>
            <a:ext cx="5811000" cy="6741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Secondary school teachers/students are responsible for completing registrations on the Earn Dual Credit website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Registrations are not real-time and can take up to a week to process. We will make every effort to process all applications as quickly as possible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Students will not have access to the college Learning Management System with their course content until their registrations have been processed by the college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Char char="•"/>
            </a:pPr>
            <a:r>
              <a:rPr lang="en-US" sz="1800" b="1" i="1">
                <a:solidFill>
                  <a:schemeClr val="dk1"/>
                </a:solidFill>
                <a:latin typeface="Calibri"/>
                <a:ea typeface="Calibri"/>
                <a:cs typeface="Calibri"/>
                <a:sym typeface="Calibri"/>
              </a:rPr>
              <a:t>As many scheduling changes occur during the first few weeks of the semester, please compare your class list with your college faculty’s class list to ensure that no students have missed registering or students that have been removed from the class are not showing on the class list  </a:t>
            </a:r>
            <a:endParaRPr b="1" i="1"/>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2" name="Google Shape;252;p19"/>
          <p:cNvPicPr preferRelativeResize="0"/>
          <p:nvPr/>
        </p:nvPicPr>
        <p:blipFill rotWithShape="1">
          <a:blip r:embed="rId5">
            <a:alphaModFix/>
          </a:blip>
          <a:srcRect/>
          <a:stretch/>
        </p:blipFill>
        <p:spPr>
          <a:xfrm>
            <a:off x="8732903" y="5373867"/>
            <a:ext cx="3248025" cy="125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p:nvPr/>
        </p:nvSpPr>
        <p:spPr>
          <a:xfrm>
            <a:off x="565354" y="571830"/>
            <a:ext cx="110612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STUDENT WITHDRAWALS</a:t>
            </a:r>
            <a:endParaRPr/>
          </a:p>
        </p:txBody>
      </p:sp>
      <p:sp>
        <p:nvSpPr>
          <p:cNvPr id="265" name="Google Shape;265;p21"/>
          <p:cNvSpPr txBox="1"/>
          <p:nvPr/>
        </p:nvSpPr>
        <p:spPr>
          <a:xfrm>
            <a:off x="426537" y="1004397"/>
            <a:ext cx="58110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have students who stopped attending within the first 10 days of the start of the dual credit, please let the college know so they can drop/delete the student record so nothing shows on their college transcript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Students must complete a formal withdrawal form to withdraw from the dual credit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withdrawals must be received on or before the withdrawal deadline to be recorded on the transcript as a “W”</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Any withdrawals received after the deadline will not be processed and the final mark will stand on the student record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66" name="Google Shape;266;p21"/>
          <p:cNvSpPr txBox="1"/>
          <p:nvPr/>
        </p:nvSpPr>
        <p:spPr>
          <a:xfrm>
            <a:off x="6636470" y="2228671"/>
            <a:ext cx="5128993" cy="1200329"/>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Withdrawal Deadlines: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Week 10 (60% of course completed) – 42 hour*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Week 14 (60% of course completed)  – 56 hour*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7" name="Google Shape;267;p21"/>
          <p:cNvPicPr preferRelativeResize="0"/>
          <p:nvPr/>
        </p:nvPicPr>
        <p:blipFill rotWithShape="1">
          <a:blip r:embed="rId3">
            <a:alphaModFix/>
          </a:blip>
          <a:srcRect/>
          <a:stretch/>
        </p:blipFill>
        <p:spPr>
          <a:xfrm>
            <a:off x="8658840" y="5392721"/>
            <a:ext cx="3248025" cy="1257300"/>
          </a:xfrm>
          <a:prstGeom prst="rect">
            <a:avLst/>
          </a:prstGeom>
          <a:noFill/>
          <a:ln>
            <a:noFill/>
          </a:ln>
        </p:spPr>
      </p:pic>
      <p:sp>
        <p:nvSpPr>
          <p:cNvPr id="268" name="Google Shape;268;p21"/>
          <p:cNvSpPr txBox="1"/>
          <p:nvPr/>
        </p:nvSpPr>
        <p:spPr>
          <a:xfrm>
            <a:off x="7692272" y="3743233"/>
            <a:ext cx="369530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r>
              <a:rPr lang="en-US" sz="1800" b="1">
                <a:solidFill>
                  <a:schemeClr val="dk1"/>
                </a:solidFill>
                <a:latin typeface="Calibri"/>
                <a:ea typeface="Calibri"/>
                <a:cs typeface="Calibri"/>
                <a:sym typeface="Calibri"/>
              </a:rPr>
              <a:t>Colleges will send an email reminder of all deadline dates. Please check your emails frequently!</a:t>
            </a:r>
            <a:endParaRPr sz="18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p:nvPr/>
        </p:nvSpPr>
        <p:spPr>
          <a:xfrm>
            <a:off x="334296" y="1026849"/>
            <a:ext cx="110612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Learning Management Systems</a:t>
            </a:r>
            <a:endParaRPr/>
          </a:p>
        </p:txBody>
      </p:sp>
      <p:sp>
        <p:nvSpPr>
          <p:cNvPr id="258" name="Google Shape;258;p20"/>
          <p:cNvSpPr txBox="1"/>
          <p:nvPr/>
        </p:nvSpPr>
        <p:spPr>
          <a:xfrm>
            <a:off x="334296" y="1809136"/>
            <a:ext cx="11373795"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374151"/>
              </a:buClr>
              <a:buSzPts val="1800"/>
              <a:buFont typeface="Arial"/>
              <a:buChar char="•"/>
            </a:pPr>
            <a:r>
              <a:rPr lang="en-US" sz="1800" b="0" i="0" dirty="0">
                <a:solidFill>
                  <a:schemeClr val="tx1"/>
                </a:solidFill>
                <a:latin typeface="Calibri" panose="020F0502020204030204" pitchFamily="34" charset="0"/>
                <a:cs typeface="Calibri" panose="020F0502020204030204" pitchFamily="34" charset="0"/>
                <a:sym typeface="Arial"/>
              </a:rPr>
              <a:t>Where college faculty create and organize course content, including lectures, assignments, quizzes, and multimedia resources</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tx1"/>
              </a:solidFill>
              <a:latin typeface="Calibri" panose="020F0502020204030204" pitchFamily="34" charset="0"/>
              <a:ea typeface="Calibri"/>
              <a:cs typeface="Calibri" panose="020F0502020204030204" pitchFamily="34" charset="0"/>
              <a:sym typeface="Calibri"/>
            </a:endParaRPr>
          </a:p>
          <a:p>
            <a:pPr marL="285750" marR="0" lvl="0" indent="-285750" algn="l" rtl="0">
              <a:spcBef>
                <a:spcPts val="0"/>
              </a:spcBef>
              <a:spcAft>
                <a:spcPts val="0"/>
              </a:spcAft>
              <a:buClr>
                <a:srgbClr val="374151"/>
              </a:buClr>
              <a:buSzPts val="1800"/>
              <a:buFont typeface="Arial"/>
              <a:buChar char="•"/>
            </a:pPr>
            <a:r>
              <a:rPr lang="en-US" sz="1800" b="0" i="0" dirty="0">
                <a:solidFill>
                  <a:schemeClr val="tx1"/>
                </a:solidFill>
                <a:latin typeface="Calibri" panose="020F0502020204030204" pitchFamily="34" charset="0"/>
                <a:cs typeface="Calibri" panose="020F0502020204030204" pitchFamily="34" charset="0"/>
                <a:sym typeface="Arial"/>
              </a:rPr>
              <a:t>Facilitates communication with students through announcements, discussions, and messaging</a:t>
            </a:r>
            <a:endParaRPr dirty="0">
              <a:solidFill>
                <a:schemeClr val="tx1"/>
              </a:solidFill>
              <a:latin typeface="Calibri" panose="020F0502020204030204" pitchFamily="34" charset="0"/>
              <a:cs typeface="Calibri" panose="020F050202020403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tx1"/>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rgbClr val="374151"/>
              </a:buClr>
              <a:buSzPts val="1800"/>
              <a:buFont typeface="Arial"/>
              <a:buChar char="•"/>
            </a:pPr>
            <a:r>
              <a:rPr lang="en-US" sz="1800" dirty="0">
                <a:solidFill>
                  <a:schemeClr val="tx1"/>
                </a:solidFill>
                <a:latin typeface="Calibri" panose="020F0502020204030204" pitchFamily="34" charset="0"/>
                <a:cs typeface="Calibri" panose="020F0502020204030204" pitchFamily="34" charset="0"/>
                <a:sym typeface="Arial"/>
              </a:rPr>
              <a:t>Tracks student progress and performance</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Please encourage students to log into the LMS as soon as they have access. Log-in instructions were included in the  introductory email you received from your college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 college faculty will provide an overview of the LMS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59" name="Google Shape;259;p20"/>
          <p:cNvPicPr preferRelativeResize="0"/>
          <p:nvPr/>
        </p:nvPicPr>
        <p:blipFill rotWithShape="1">
          <a:blip r:embed="rId3">
            <a:alphaModFix/>
          </a:blip>
          <a:srcRect/>
          <a:stretch/>
        </p:blipFill>
        <p:spPr>
          <a:xfrm>
            <a:off x="8685769" y="5324294"/>
            <a:ext cx="3248025" cy="125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p:nvPr/>
        </p:nvSpPr>
        <p:spPr>
          <a:xfrm>
            <a:off x="838985" y="564793"/>
            <a:ext cx="1106129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CAMPUS VISITS</a:t>
            </a:r>
            <a:endParaRPr sz="3200" dirty="0"/>
          </a:p>
        </p:txBody>
      </p:sp>
      <p:sp>
        <p:nvSpPr>
          <p:cNvPr id="289" name="Google Shape;289;p24"/>
          <p:cNvSpPr txBox="1"/>
          <p:nvPr/>
        </p:nvSpPr>
        <p:spPr>
          <a:xfrm>
            <a:off x="838985" y="1461155"/>
            <a:ext cx="8757501"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All team taught dual credits will visit the college once during the semester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At the beginning of the semester please meet with your college faculty to select a date for the visit. Please note that colleges may have limited dates available. Book early to avoid disappointment!</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College faculty will connect with the college to book the campus visit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It is the responsibility of the secondary school teacher to arrange transportation to the college*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374151"/>
              </a:buClr>
              <a:buSzPts val="1800"/>
              <a:buFont typeface="Arial"/>
              <a:buChar char="•"/>
            </a:pPr>
            <a:r>
              <a:rPr lang="en-US" sz="1800" b="0" i="0" dirty="0">
                <a:solidFill>
                  <a:schemeClr val="tx1"/>
                </a:solidFill>
                <a:latin typeface="Calibri" panose="020F0502020204030204" pitchFamily="34" charset="0"/>
                <a:cs typeface="Calibri" panose="020F0502020204030204" pitchFamily="34" charset="0"/>
                <a:sym typeface="Arial"/>
              </a:rPr>
              <a:t>Each college offers a unique set of activities and choices during their on-campus visits. Please check with your college faculty for the available options</a:t>
            </a:r>
          </a:p>
          <a:p>
            <a:pPr marL="285750" marR="0" lvl="0" indent="-285750" algn="l" rtl="0">
              <a:spcBef>
                <a:spcPts val="0"/>
              </a:spcBef>
              <a:spcAft>
                <a:spcPts val="0"/>
              </a:spcAft>
              <a:buClr>
                <a:srgbClr val="374151"/>
              </a:buClr>
              <a:buSzPts val="1800"/>
              <a:buFont typeface="Arial"/>
              <a:buChar char="•"/>
            </a:pPr>
            <a:endParaRPr lang="en-US" sz="18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374151"/>
              </a:buClr>
              <a:buSzPts val="1800"/>
            </a:pPr>
            <a:r>
              <a:rPr lang="en-US" sz="1800" dirty="0">
                <a:solidFill>
                  <a:schemeClr val="tx1"/>
                </a:solidFill>
                <a:latin typeface="Calibri" panose="020F0502020204030204" pitchFamily="34" charset="0"/>
                <a:cs typeface="Calibri" panose="020F0502020204030204" pitchFamily="34" charset="0"/>
                <a:sym typeface="Arial"/>
              </a:rPr>
              <a:t>*</a:t>
            </a:r>
            <a:r>
              <a:rPr lang="en-US" sz="1800" i="1" dirty="0">
                <a:solidFill>
                  <a:schemeClr val="tx1"/>
                </a:solidFill>
                <a:latin typeface="Calibri" panose="020F0502020204030204" pitchFamily="34" charset="0"/>
                <a:cs typeface="Calibri" panose="020F0502020204030204" pitchFamily="34" charset="0"/>
                <a:sym typeface="Arial"/>
              </a:rPr>
              <a:t>TLDSB’s dedicated dual credit teacher is responsible for booking any TLDSB class visits to the college</a:t>
            </a:r>
            <a:endParaRPr sz="1800" i="1" dirty="0">
              <a:solidFill>
                <a:schemeClr val="tx1"/>
              </a:solidFill>
              <a:latin typeface="Calibri" panose="020F0502020204030204" pitchFamily="34" charset="0"/>
              <a:cs typeface="Calibri" panose="020F0502020204030204" pitchFamily="34" charset="0"/>
              <a:sym typeface="Arial"/>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pic>
        <p:nvPicPr>
          <p:cNvPr id="290" name="Google Shape;290;p24"/>
          <p:cNvPicPr preferRelativeResize="0"/>
          <p:nvPr/>
        </p:nvPicPr>
        <p:blipFill rotWithShape="1">
          <a:blip r:embed="rId3">
            <a:alphaModFix/>
          </a:blip>
          <a:srcRect/>
          <a:stretch/>
        </p:blipFill>
        <p:spPr>
          <a:xfrm>
            <a:off x="9330431" y="5504155"/>
            <a:ext cx="2744765" cy="11505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p:nvPr/>
        </p:nvSpPr>
        <p:spPr>
          <a:xfrm>
            <a:off x="409890" y="1072918"/>
            <a:ext cx="9606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Dual Credit Transfer Guide</a:t>
            </a:r>
            <a:endParaRPr sz="1800" b="1" dirty="0">
              <a:solidFill>
                <a:schemeClr val="dk1"/>
              </a:solidFill>
              <a:latin typeface="Calibri"/>
              <a:ea typeface="Calibri"/>
              <a:cs typeface="Calibri"/>
              <a:sym typeface="Calibri"/>
            </a:endParaRPr>
          </a:p>
        </p:txBody>
      </p:sp>
      <p:sp>
        <p:nvSpPr>
          <p:cNvPr id="296" name="Google Shape;296;p25"/>
          <p:cNvSpPr txBox="1"/>
          <p:nvPr/>
        </p:nvSpPr>
        <p:spPr>
          <a:xfrm>
            <a:off x="409890" y="1753464"/>
            <a:ext cx="407106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TRUTH OR MYTH?</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dirty="0">
                <a:solidFill>
                  <a:schemeClr val="dk1"/>
                </a:solidFill>
                <a:latin typeface="Calibri"/>
                <a:ea typeface="Calibri"/>
                <a:cs typeface="Calibri"/>
                <a:sym typeface="Calibri"/>
              </a:rPr>
              <a:t>Any dual credit can transfer to any </a:t>
            </a:r>
            <a:endParaRPr dirty="0"/>
          </a:p>
          <a:p>
            <a:pPr marL="0" marR="0" lvl="0" indent="0" algn="l" rtl="0">
              <a:spcBef>
                <a:spcPts val="0"/>
              </a:spcBef>
              <a:spcAft>
                <a:spcPts val="0"/>
              </a:spcAft>
              <a:buNone/>
            </a:pPr>
            <a:r>
              <a:rPr lang="en-US" sz="1800" b="0" i="0" dirty="0">
                <a:solidFill>
                  <a:schemeClr val="dk1"/>
                </a:solidFill>
                <a:latin typeface="Calibri"/>
                <a:ea typeface="Calibri"/>
                <a:cs typeface="Calibri"/>
                <a:sym typeface="Calibri"/>
              </a:rPr>
              <a:t>program and any college in Ontario?</a:t>
            </a:r>
            <a:endParaRPr dirty="0"/>
          </a:p>
        </p:txBody>
      </p:sp>
      <p:pic>
        <p:nvPicPr>
          <p:cNvPr id="297" name="Google Shape;297;p25"/>
          <p:cNvPicPr preferRelativeResize="0"/>
          <p:nvPr/>
        </p:nvPicPr>
        <p:blipFill rotWithShape="1">
          <a:blip r:embed="rId3">
            <a:alphaModFix/>
          </a:blip>
          <a:srcRect/>
          <a:stretch/>
        </p:blipFill>
        <p:spPr>
          <a:xfrm>
            <a:off x="4617635" y="467212"/>
            <a:ext cx="6186829" cy="4419164"/>
          </a:xfrm>
          <a:prstGeom prst="rect">
            <a:avLst/>
          </a:prstGeom>
          <a:noFill/>
          <a:ln>
            <a:noFill/>
          </a:ln>
        </p:spPr>
      </p:pic>
      <p:pic>
        <p:nvPicPr>
          <p:cNvPr id="298" name="Google Shape;298;p25"/>
          <p:cNvPicPr preferRelativeResize="0"/>
          <p:nvPr/>
        </p:nvPicPr>
        <p:blipFill rotWithShape="1">
          <a:blip r:embed="rId4">
            <a:alphaModFix/>
          </a:blip>
          <a:srcRect/>
          <a:stretch/>
        </p:blipFill>
        <p:spPr>
          <a:xfrm>
            <a:off x="8517709" y="4989332"/>
            <a:ext cx="3248025" cy="1257300"/>
          </a:xfrm>
          <a:prstGeom prst="rect">
            <a:avLst/>
          </a:prstGeom>
          <a:noFill/>
          <a:ln>
            <a:noFill/>
          </a:ln>
        </p:spPr>
      </p:pic>
      <p:sp>
        <p:nvSpPr>
          <p:cNvPr id="299" name="Google Shape;299;p25"/>
          <p:cNvSpPr txBox="1"/>
          <p:nvPr/>
        </p:nvSpPr>
        <p:spPr>
          <a:xfrm>
            <a:off x="265566" y="4592298"/>
            <a:ext cx="11063285" cy="137781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1" u="sng" dirty="0">
                <a:solidFill>
                  <a:schemeClr val="dk1"/>
                </a:solidFill>
                <a:latin typeface="Calibri"/>
                <a:ea typeface="Calibri"/>
                <a:cs typeface="Calibri"/>
                <a:sym typeface="Calibri"/>
              </a:rPr>
              <a:t>Dual Credit Transfer Guides</a:t>
            </a:r>
            <a:endParaRPr sz="1800"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0" algn="l" rtl="0">
              <a:lnSpc>
                <a:spcPct val="107000"/>
              </a:lnSpc>
              <a:spcBef>
                <a:spcPts val="800"/>
              </a:spcBef>
              <a:spcAft>
                <a:spcPts val="0"/>
              </a:spcAft>
              <a:buNone/>
            </a:pPr>
            <a:r>
              <a:rPr lang="en-US" sz="1400"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https://flemingcollege.ca/dual-credit</a:t>
            </a:r>
            <a:endParaRPr sz="14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400"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https://loyalistcollege.com/future-students/credit-transfer/</a:t>
            </a:r>
            <a:endParaRPr sz="1400" u="sng" dirty="0">
              <a:solidFill>
                <a:srgbClr val="0563C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4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https://durhamcollege.ca/academic-faculties/faculty-of-liberal-studies/services/scwi/dual-credit-transfer-guide </a:t>
            </a:r>
            <a:endParaRPr sz="14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C8C-DE58-7FC9-2BC7-97DEBF76E3C4}"/>
              </a:ext>
            </a:extLst>
          </p:cNvPr>
          <p:cNvSpPr>
            <a:spLocks noGrp="1"/>
          </p:cNvSpPr>
          <p:nvPr>
            <p:ph type="title"/>
          </p:nvPr>
        </p:nvSpPr>
        <p:spPr>
          <a:xfrm>
            <a:off x="438806" y="365126"/>
            <a:ext cx="10515600" cy="812034"/>
          </a:xfrm>
        </p:spPr>
        <p:txBody>
          <a:bodyPr/>
          <a:lstStyle/>
          <a:p>
            <a:r>
              <a:rPr lang="en-US" b="1" dirty="0"/>
              <a:t>Overall Benefits of the Dual Credit Program</a:t>
            </a:r>
          </a:p>
        </p:txBody>
      </p:sp>
      <p:sp>
        <p:nvSpPr>
          <p:cNvPr id="3" name="Text Placeholder 2">
            <a:extLst>
              <a:ext uri="{FF2B5EF4-FFF2-40B4-BE49-F238E27FC236}">
                <a16:creationId xmlns:a16="http://schemas.microsoft.com/office/drawing/2014/main" id="{5A5EEE05-62D9-5CCB-CBFD-D8F3D8050763}"/>
              </a:ext>
            </a:extLst>
          </p:cNvPr>
          <p:cNvSpPr>
            <a:spLocks noGrp="1"/>
          </p:cNvSpPr>
          <p:nvPr>
            <p:ph type="body" idx="1"/>
          </p:nvPr>
        </p:nvSpPr>
        <p:spPr>
          <a:xfrm>
            <a:off x="438806" y="1520824"/>
            <a:ext cx="10515600" cy="4972049"/>
          </a:xfrm>
        </p:spPr>
        <p:txBody>
          <a:bodyPr>
            <a:norm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Benefits of taking a Dual Credit</a:t>
            </a:r>
            <a:endParaRPr lang="en-US" dirty="0"/>
          </a:p>
          <a:p>
            <a:pPr marL="0" marR="0" lvl="0" indent="0" algn="l" rtl="0">
              <a:spcBef>
                <a:spcPts val="0"/>
              </a:spcBef>
              <a:spcAft>
                <a:spcPts val="0"/>
              </a:spcAft>
              <a:buNone/>
            </a:pPr>
            <a:endParaRPr lang="en-US" sz="28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Calibri"/>
                <a:ea typeface="Calibri"/>
                <a:cs typeface="Calibri"/>
                <a:sym typeface="Calibri"/>
              </a:rPr>
              <a:t>Increased confidence in student’s ability to be successful in a college course/apprenticeship</a:t>
            </a:r>
          </a:p>
          <a:p>
            <a:pPr marL="0" marR="0" lvl="0" indent="0" algn="l" rtl="0">
              <a:spcBef>
                <a:spcPts val="0"/>
              </a:spcBef>
              <a:spcAft>
                <a:spcPts val="0"/>
              </a:spcAft>
              <a:buClr>
                <a:schemeClr val="dk1"/>
              </a:buClr>
              <a:buSzPts val="1600"/>
              <a:buNone/>
            </a:pPr>
            <a:endParaRPr lang="en-US"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2000" dirty="0"/>
              <a:t>The trip to the college allows students to be on a post-secondary campus – for many students, this may be their first time on a campus</a:t>
            </a:r>
          </a:p>
          <a:p>
            <a:pPr marL="0" marR="0" lvl="0" indent="0" algn="l" rtl="0">
              <a:spcBef>
                <a:spcPts val="0"/>
              </a:spcBef>
              <a:spcAft>
                <a:spcPts val="0"/>
              </a:spcAft>
              <a:buClr>
                <a:schemeClr val="dk1"/>
              </a:buClr>
              <a:buSzPts val="1600"/>
              <a:buNone/>
            </a:pPr>
            <a:endParaRPr lang="en-US" sz="2000" dirty="0"/>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Calibri"/>
                <a:ea typeface="Calibri"/>
                <a:cs typeface="Calibri"/>
                <a:sym typeface="Calibri"/>
              </a:rPr>
              <a:t>Dual credit course may be used towards admission to college</a:t>
            </a:r>
          </a:p>
          <a:p>
            <a:pPr marL="0" marR="0" lvl="0" indent="0" algn="l" rtl="0">
              <a:spcBef>
                <a:spcPts val="0"/>
              </a:spcBef>
              <a:spcAft>
                <a:spcPts val="0"/>
              </a:spcAft>
              <a:buClr>
                <a:schemeClr val="dk1"/>
              </a:buClr>
              <a:buSzPts val="1600"/>
              <a:buNone/>
            </a:pPr>
            <a:endParaRPr lang="en-US" sz="2000" dirty="0"/>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Calibri"/>
                <a:ea typeface="Calibri"/>
                <a:cs typeface="Calibri"/>
                <a:sym typeface="Calibri"/>
              </a:rPr>
              <a:t>Increased awareness of career/education opportunities</a:t>
            </a:r>
          </a:p>
          <a:p>
            <a:pPr marL="0" marR="0" lvl="0" indent="0" algn="l" rtl="0">
              <a:spcBef>
                <a:spcPts val="0"/>
              </a:spcBef>
              <a:spcAft>
                <a:spcPts val="0"/>
              </a:spcAft>
              <a:buClr>
                <a:schemeClr val="dk1"/>
              </a:buClr>
              <a:buSzPts val="1600"/>
              <a:buNone/>
            </a:pPr>
            <a:endParaRPr lang="en-US" sz="2000" dirty="0"/>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Calibri"/>
                <a:ea typeface="Calibri"/>
                <a:cs typeface="Calibri"/>
                <a:sym typeface="Calibri"/>
              </a:rPr>
              <a:t>Familiarity with a college Learning Management System</a:t>
            </a:r>
          </a:p>
          <a:p>
            <a:pPr marL="0" marR="0" lvl="0" indent="0" algn="l" rtl="0">
              <a:spcBef>
                <a:spcPts val="0"/>
              </a:spcBef>
              <a:spcAft>
                <a:spcPts val="0"/>
              </a:spcAft>
              <a:buClr>
                <a:schemeClr val="dk1"/>
              </a:buClr>
              <a:buSzPts val="1600"/>
              <a:buNone/>
            </a:pPr>
            <a:endParaRPr lang="en-US"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2000" dirty="0"/>
              <a:t>Teachers have spoken about the benefit of working with college faculty, learning about college curriculum and getting new ideas that they can incorporate into their high school course. A great type of ‘Professional Development’</a:t>
            </a:r>
          </a:p>
          <a:p>
            <a:endParaRPr lang="en-US" dirty="0"/>
          </a:p>
        </p:txBody>
      </p:sp>
    </p:spTree>
    <p:extLst>
      <p:ext uri="{BB962C8B-B14F-4D97-AF65-F5344CB8AC3E}">
        <p14:creationId xmlns:p14="http://schemas.microsoft.com/office/powerpoint/2010/main" val="10338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1008668" y="728114"/>
            <a:ext cx="96341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WELCOME AND INTRODUCTION</a:t>
            </a:r>
            <a:endParaRPr/>
          </a:p>
        </p:txBody>
      </p:sp>
      <p:sp>
        <p:nvSpPr>
          <p:cNvPr id="98" name="Google Shape;98;p2"/>
          <p:cNvSpPr txBox="1"/>
          <p:nvPr/>
        </p:nvSpPr>
        <p:spPr>
          <a:xfrm>
            <a:off x="1008668" y="1282046"/>
            <a:ext cx="9134573"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Regional Planning Team 6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Durham College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Fleming College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Loyalist College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Durham District School Board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Durham Catholic District School Board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Kawartha Pine Ridge District School Board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Peterborough Victoria, Clarington, Northumberland Catholic District School Board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Trillium Lakelands District School Board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8723476" y="5501236"/>
            <a:ext cx="3248025" cy="1257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838200" y="402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Board Contacts for Dual Credits</a:t>
            </a:r>
            <a:endParaRPr/>
          </a:p>
        </p:txBody>
      </p:sp>
      <p:sp>
        <p:nvSpPr>
          <p:cNvPr id="307" name="Google Shape;307;p26"/>
          <p:cNvSpPr txBox="1">
            <a:spLocks noGrp="1"/>
          </p:cNvSpPr>
          <p:nvPr>
            <p:ph type="body" idx="1"/>
          </p:nvPr>
        </p:nvSpPr>
        <p:spPr>
          <a:xfrm>
            <a:off x="838200" y="1523968"/>
            <a:ext cx="10515600" cy="4351338"/>
          </a:xfrm>
          <a:prstGeom prst="rect">
            <a:avLst/>
          </a:prstGeom>
          <a:noFill/>
          <a:ln>
            <a:noFill/>
          </a:ln>
        </p:spPr>
        <p:txBody>
          <a:bodyPr spcFirstLastPara="1" wrap="square" lIns="91425" tIns="45700" rIns="91425" bIns="45700" anchor="t" anchorCtr="0">
            <a:normAutofit/>
          </a:bodyPr>
          <a:lstStyle/>
          <a:p>
            <a:pPr indent="-457200">
              <a:spcBef>
                <a:spcPts val="0"/>
              </a:spcBef>
              <a:buSzPts val="2800"/>
            </a:pPr>
            <a:r>
              <a:rPr lang="en-US" dirty="0"/>
              <a:t>Claudine Longo- DCSB Claudine.Longo@dcdsb.ca</a:t>
            </a:r>
            <a:endParaRPr dirty="0"/>
          </a:p>
          <a:p>
            <a:pPr indent="-457200">
              <a:spcBef>
                <a:spcPts val="0"/>
              </a:spcBef>
              <a:buSzPts val="2800"/>
            </a:pPr>
            <a:r>
              <a:rPr lang="en-US" dirty="0"/>
              <a:t>Krista Parker- DDSB krista.parker@ddsb.ca</a:t>
            </a:r>
            <a:endParaRPr dirty="0"/>
          </a:p>
          <a:p>
            <a:pPr indent="-457200">
              <a:spcBef>
                <a:spcPts val="0"/>
              </a:spcBef>
              <a:buSzPts val="2800"/>
            </a:pPr>
            <a:r>
              <a:rPr lang="en-US" dirty="0"/>
              <a:t>Danielle Moher - KPRDSB </a:t>
            </a:r>
            <a:r>
              <a:rPr lang="en-US" dirty="0" err="1"/>
              <a:t>danielle_moher@kprdsb.ca</a:t>
            </a:r>
            <a:endParaRPr dirty="0"/>
          </a:p>
          <a:p>
            <a:pPr indent="-457200">
              <a:spcBef>
                <a:spcPts val="0"/>
              </a:spcBef>
              <a:buSzPts val="2800"/>
            </a:pPr>
            <a:r>
              <a:rPr lang="en-US" dirty="0"/>
              <a:t>Johanna Denley – PVNCCDSB jdenley@pvnccdsb.on.ca </a:t>
            </a:r>
          </a:p>
          <a:p>
            <a:pPr indent="-457200">
              <a:spcBef>
                <a:spcPts val="0"/>
              </a:spcBef>
              <a:buSzPts val="2800"/>
            </a:pPr>
            <a:r>
              <a:rPr lang="en-US" dirty="0"/>
              <a:t>Christine Moore - TLDSB christine.moore@tldsb.on.ca</a:t>
            </a:r>
            <a:endParaRPr dirty="0"/>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en-US" sz="2400" dirty="0"/>
              <a:t>Board Leads are the liaisons between school boards and the colleges.  If you are unable to resolve an issue with your college instructor, or would like more information about dual credits, please reach out to your board contact as opposed to contacting the colleges directly.  </a:t>
            </a:r>
            <a:endParaRPr sz="2400" dirty="0"/>
          </a:p>
          <a:p>
            <a:pPr marL="0" lvl="0" indent="0" algn="l" rtl="0">
              <a:lnSpc>
                <a:spcPct val="90000"/>
              </a:lnSpc>
              <a:spcBef>
                <a:spcPts val="0"/>
              </a:spcBef>
              <a:spcAft>
                <a:spcPts val="0"/>
              </a:spcAft>
              <a:buClr>
                <a:schemeClr val="dk1"/>
              </a:buClr>
              <a:buSzPts val="2800"/>
              <a:buNone/>
            </a:pPr>
            <a:endParaRPr dirty="0"/>
          </a:p>
        </p:txBody>
      </p:sp>
      <p:pic>
        <p:nvPicPr>
          <p:cNvPr id="308" name="Google Shape;308;p26"/>
          <p:cNvPicPr preferRelativeResize="0"/>
          <p:nvPr/>
        </p:nvPicPr>
        <p:blipFill rotWithShape="1">
          <a:blip r:embed="rId3">
            <a:alphaModFix/>
          </a:blip>
          <a:srcRect/>
          <a:stretch/>
        </p:blipFill>
        <p:spPr>
          <a:xfrm>
            <a:off x="8676341" y="5449282"/>
            <a:ext cx="3248025" cy="125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US" sz="2400" b="1"/>
              <a:t>Land Acknowledgement</a:t>
            </a:r>
            <a:endParaRPr sz="2400" b="1"/>
          </a:p>
        </p:txBody>
      </p:sp>
      <p:pic>
        <p:nvPicPr>
          <p:cNvPr id="106" name="Google Shape;106;p3"/>
          <p:cNvPicPr preferRelativeResize="0"/>
          <p:nvPr/>
        </p:nvPicPr>
        <p:blipFill rotWithShape="1">
          <a:blip r:embed="rId3">
            <a:alphaModFix/>
          </a:blip>
          <a:srcRect/>
          <a:stretch/>
        </p:blipFill>
        <p:spPr>
          <a:xfrm>
            <a:off x="8619781" y="5362902"/>
            <a:ext cx="3248025" cy="1257300"/>
          </a:xfrm>
          <a:prstGeom prst="rect">
            <a:avLst/>
          </a:prstGeom>
          <a:noFill/>
          <a:ln>
            <a:noFill/>
          </a:ln>
        </p:spPr>
      </p:pic>
      <p:pic>
        <p:nvPicPr>
          <p:cNvPr id="107" name="Google Shape;107;p3"/>
          <p:cNvPicPr preferRelativeResize="0">
            <a:picLocks noGrp="1"/>
          </p:cNvPicPr>
          <p:nvPr>
            <p:ph type="body" idx="1"/>
          </p:nvPr>
        </p:nvPicPr>
        <p:blipFill rotWithShape="1">
          <a:blip r:embed="rId4">
            <a:alphaModFix/>
          </a:blip>
          <a:srcRect/>
          <a:stretch/>
        </p:blipFill>
        <p:spPr>
          <a:xfrm>
            <a:off x="1989055" y="1484674"/>
            <a:ext cx="7362430" cy="36812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en-US" sz="2400" b="1"/>
              <a:t>Part 1 – Focus of the Dual Credit Program</a:t>
            </a:r>
            <a:endParaRPr sz="2400" b="1"/>
          </a:p>
        </p:txBody>
      </p:sp>
      <p:pic>
        <p:nvPicPr>
          <p:cNvPr id="114" name="Google Shape;114;p4"/>
          <p:cNvPicPr preferRelativeResize="0">
            <a:picLocks noGrp="1"/>
          </p:cNvPicPr>
          <p:nvPr>
            <p:ph type="body" idx="1"/>
          </p:nvPr>
        </p:nvPicPr>
        <p:blipFill rotWithShape="1">
          <a:blip r:embed="rId3">
            <a:alphaModFix/>
          </a:blip>
          <a:srcRect/>
          <a:stretch/>
        </p:blipFill>
        <p:spPr>
          <a:xfrm>
            <a:off x="1247879" y="2172906"/>
            <a:ext cx="9234727" cy="1937181"/>
          </a:xfrm>
          <a:prstGeom prst="rect">
            <a:avLst/>
          </a:prstGeom>
          <a:noFill/>
          <a:ln>
            <a:noFill/>
          </a:ln>
        </p:spPr>
      </p:pic>
      <p:pic>
        <p:nvPicPr>
          <p:cNvPr id="115" name="Google Shape;115;p4"/>
          <p:cNvPicPr preferRelativeResize="0"/>
          <p:nvPr/>
        </p:nvPicPr>
        <p:blipFill rotWithShape="1">
          <a:blip r:embed="rId4">
            <a:alphaModFix/>
          </a:blip>
          <a:srcRect/>
          <a:stretch/>
        </p:blipFill>
        <p:spPr>
          <a:xfrm>
            <a:off x="8563220" y="5439856"/>
            <a:ext cx="3248025" cy="125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603923" y="626481"/>
            <a:ext cx="909483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FOCUS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1" name="Google Shape;121;p5"/>
          <p:cNvPicPr preferRelativeResize="0"/>
          <p:nvPr/>
        </p:nvPicPr>
        <p:blipFill rotWithShape="1">
          <a:blip r:embed="rId3">
            <a:alphaModFix/>
          </a:blip>
          <a:srcRect/>
          <a:stretch/>
        </p:blipFill>
        <p:spPr>
          <a:xfrm>
            <a:off x="603923" y="1801115"/>
            <a:ext cx="5477479" cy="3650226"/>
          </a:xfrm>
          <a:prstGeom prst="rect">
            <a:avLst/>
          </a:prstGeom>
          <a:noFill/>
          <a:ln>
            <a:noFill/>
          </a:ln>
        </p:spPr>
      </p:pic>
      <p:sp>
        <p:nvSpPr>
          <p:cNvPr id="122" name="Google Shape;122;p5"/>
          <p:cNvSpPr txBox="1"/>
          <p:nvPr/>
        </p:nvSpPr>
        <p:spPr>
          <a:xfrm>
            <a:off x="6499769" y="1693614"/>
            <a:ext cx="4631100" cy="51486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To assist students to complete their OSSD and obtain a college credit.  Th</a:t>
            </a:r>
            <a:r>
              <a:rPr lang="en-US" sz="1800" dirty="0">
                <a:latin typeface="Calibri"/>
                <a:ea typeface="Calibri"/>
                <a:cs typeface="Calibri"/>
                <a:sym typeface="Calibri"/>
              </a:rPr>
              <a:t>is program includes team-taught dual credits, college delivered dual credits, adult dual credits, the Centre for Success and forums and activities - and more!</a:t>
            </a:r>
            <a:endParaRPr dirty="0"/>
          </a:p>
          <a:p>
            <a:pPr marL="285750" marR="0" lvl="0" indent="-285750" algn="l" rtl="0">
              <a:spcBef>
                <a:spcPts val="90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Help students make a successful transition to college or apprenticeship programs</a:t>
            </a:r>
            <a:endParaRPr dirty="0"/>
          </a:p>
          <a:p>
            <a:pPr marL="285750" marR="0" lvl="0" indent="-285750" algn="l" rtl="0">
              <a:spcBef>
                <a:spcPts val="90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The primary focus is on students who are disengaged, underachieving with the potential to succeed in a college or apprenticeship program (refer to Appendix E in Policy Guide)</a:t>
            </a:r>
            <a:endParaRPr dirty="0"/>
          </a:p>
          <a:p>
            <a:pPr marL="285750" marR="0" lvl="0" indent="-285750" algn="l" rtl="0">
              <a:spcBef>
                <a:spcPts val="90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Students in the Specialist High Skills Major and Ontario Youth Apprenticeship programs are also eligible to participate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24" name="Google Shape;124;p5"/>
          <p:cNvPicPr preferRelativeResize="0"/>
          <p:nvPr/>
        </p:nvPicPr>
        <p:blipFill rotWithShape="1">
          <a:blip r:embed="rId4">
            <a:alphaModFix/>
          </a:blip>
          <a:srcRect/>
          <a:stretch/>
        </p:blipFill>
        <p:spPr>
          <a:xfrm>
            <a:off x="1718644" y="5584916"/>
            <a:ext cx="3248025" cy="125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7d78fabb7b_1_0"/>
          <p:cNvSpPr txBox="1">
            <a:spLocks noGrp="1"/>
          </p:cNvSpPr>
          <p:nvPr>
            <p:ph type="title"/>
          </p:nvPr>
        </p:nvSpPr>
        <p:spPr>
          <a:xfrm>
            <a:off x="838200" y="4229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Opportunities for SHSM Students</a:t>
            </a:r>
            <a:endParaRPr dirty="0"/>
          </a:p>
        </p:txBody>
      </p:sp>
      <p:sp>
        <p:nvSpPr>
          <p:cNvPr id="131" name="Google Shape;131;g27d78fabb7b_1_0"/>
          <p:cNvSpPr txBox="1">
            <a:spLocks noGrp="1"/>
          </p:cNvSpPr>
          <p:nvPr>
            <p:ph type="body" idx="1"/>
          </p:nvPr>
        </p:nvSpPr>
        <p:spPr>
          <a:xfrm>
            <a:off x="838200" y="184487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Automatic Reach Ahead Requirement met</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Consider: Are there additional specialized skills or training SHSM students exposed to in Dual Credits that would meet certification criteria such as: Advanced Training in Technique, Safety Training etc.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32" name="Google Shape;132;g27d78fabb7b_1_0"/>
          <p:cNvPicPr preferRelativeResize="0"/>
          <p:nvPr/>
        </p:nvPicPr>
        <p:blipFill rotWithShape="1">
          <a:blip r:embed="rId3">
            <a:alphaModFix/>
          </a:blip>
          <a:srcRect/>
          <a:stretch/>
        </p:blipFill>
        <p:spPr>
          <a:xfrm>
            <a:off x="8497291" y="5216507"/>
            <a:ext cx="3248025" cy="1257300"/>
          </a:xfrm>
          <a:prstGeom prst="rect">
            <a:avLst/>
          </a:prstGeom>
          <a:noFill/>
          <a:ln>
            <a:noFill/>
          </a:ln>
        </p:spPr>
      </p:pic>
      <p:pic>
        <p:nvPicPr>
          <p:cNvPr id="133" name="Google Shape;133;g27d78fabb7b_1_0"/>
          <p:cNvPicPr preferRelativeResize="0"/>
          <p:nvPr/>
        </p:nvPicPr>
        <p:blipFill>
          <a:blip r:embed="rId4">
            <a:alphaModFix/>
          </a:blip>
          <a:stretch>
            <a:fillRect/>
          </a:stretch>
        </p:blipFill>
        <p:spPr>
          <a:xfrm>
            <a:off x="4569575" y="5341100"/>
            <a:ext cx="3476625" cy="1285875"/>
          </a:xfrm>
          <a:prstGeom prst="rect">
            <a:avLst/>
          </a:prstGeom>
          <a:noFill/>
          <a:ln>
            <a:noFill/>
          </a:ln>
        </p:spPr>
      </p:pic>
      <p:pic>
        <p:nvPicPr>
          <p:cNvPr id="134" name="Google Shape;134;g27d78fabb7b_1_0"/>
          <p:cNvPicPr preferRelativeResize="0"/>
          <p:nvPr/>
        </p:nvPicPr>
        <p:blipFill>
          <a:blip r:embed="rId5">
            <a:alphaModFix/>
          </a:blip>
          <a:stretch>
            <a:fillRect/>
          </a:stretch>
        </p:blipFill>
        <p:spPr>
          <a:xfrm>
            <a:off x="654550" y="5355400"/>
            <a:ext cx="3092279" cy="125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1329180" y="802114"/>
            <a:ext cx="8537541" cy="4268771"/>
          </a:xfrm>
          <a:prstGeom prst="rect">
            <a:avLst/>
          </a:prstGeom>
          <a:noFill/>
          <a:ln>
            <a:noFill/>
          </a:ln>
        </p:spPr>
      </p:pic>
      <p:pic>
        <p:nvPicPr>
          <p:cNvPr id="140" name="Google Shape;140;p6"/>
          <p:cNvPicPr preferRelativeResize="0"/>
          <p:nvPr/>
        </p:nvPicPr>
        <p:blipFill rotWithShape="1">
          <a:blip r:embed="rId4">
            <a:alphaModFix/>
          </a:blip>
          <a:srcRect/>
          <a:stretch/>
        </p:blipFill>
        <p:spPr>
          <a:xfrm>
            <a:off x="8732903" y="5344262"/>
            <a:ext cx="3248025" cy="125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
          <p:cNvSpPr txBox="1"/>
          <p:nvPr/>
        </p:nvSpPr>
        <p:spPr>
          <a:xfrm>
            <a:off x="575076" y="838807"/>
            <a:ext cx="1106129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374151"/>
                </a:solidFill>
                <a:latin typeface="Arial"/>
                <a:ea typeface="Arial"/>
                <a:cs typeface="Arial"/>
                <a:sym typeface="Arial"/>
              </a:rPr>
              <a:t>Fostering Student Success through Open Communication</a:t>
            </a:r>
            <a:endParaRPr sz="2400" b="1" dirty="0">
              <a:solidFill>
                <a:schemeClr val="dk1"/>
              </a:solidFill>
              <a:latin typeface="Calibri"/>
              <a:ea typeface="Calibri"/>
              <a:cs typeface="Calibri"/>
              <a:sym typeface="Calibri"/>
            </a:endParaRPr>
          </a:p>
        </p:txBody>
      </p:sp>
      <p:sp>
        <p:nvSpPr>
          <p:cNvPr id="274" name="Google Shape;274;p22"/>
          <p:cNvSpPr txBox="1"/>
          <p:nvPr/>
        </p:nvSpPr>
        <p:spPr>
          <a:xfrm>
            <a:off x="575076" y="1488886"/>
            <a:ext cx="6890954"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ensure student success in their dual credit we recommend having frequent conversations with the college faculty</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Keeping the lines of communication open throughout the dual credit to address issues such as poor attendance, missed assignments and tests, accommodations, etc.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114300" algn="l" rtl="0">
              <a:spcBef>
                <a:spcPts val="0"/>
              </a:spcBef>
              <a:spcAft>
                <a:spcPts val="0"/>
              </a:spcAft>
              <a:buClr>
                <a:srgbClr val="374151"/>
              </a:buClr>
              <a:buSzPts val="1800"/>
              <a:buFont typeface="Arial"/>
              <a:buChar char="•"/>
            </a:pPr>
            <a:r>
              <a:rPr lang="en-US" sz="1800" b="0" i="0" dirty="0">
                <a:solidFill>
                  <a:srgbClr val="374151"/>
                </a:solidFill>
                <a:latin typeface="Arial"/>
                <a:ea typeface="Arial"/>
                <a:cs typeface="Arial"/>
                <a:sym typeface="Arial"/>
              </a:rPr>
              <a:t> </a:t>
            </a:r>
            <a:r>
              <a:rPr lang="en-US" sz="1800" b="0" i="0" dirty="0">
                <a:solidFill>
                  <a:schemeClr val="tx1"/>
                </a:solidFill>
                <a:latin typeface="Calibri" panose="020F0502020204030204" pitchFamily="34" charset="0"/>
                <a:cs typeface="Calibri" panose="020F0502020204030204" pitchFamily="34" charset="0"/>
                <a:sym typeface="Arial"/>
              </a:rPr>
              <a:t>Supports students' academic success</a:t>
            </a:r>
            <a:endParaRPr dirty="0">
              <a:solidFill>
                <a:schemeClr val="tx1"/>
              </a:solidFill>
              <a:latin typeface="Calibri" panose="020F0502020204030204" pitchFamily="34" charset="0"/>
              <a:cs typeface="Calibri" panose="020F0502020204030204" pitchFamily="34" charset="0"/>
            </a:endParaRPr>
          </a:p>
          <a:p>
            <a:pPr marL="0" marR="0" lvl="0" indent="-114300" algn="l" rtl="0">
              <a:spcBef>
                <a:spcPts val="0"/>
              </a:spcBef>
              <a:spcAft>
                <a:spcPts val="0"/>
              </a:spcAft>
              <a:buClr>
                <a:srgbClr val="374151"/>
              </a:buClr>
              <a:buSzPts val="1800"/>
              <a:buFont typeface="Arial"/>
              <a:buChar char="•"/>
            </a:pPr>
            <a:r>
              <a:rPr lang="en-US" sz="1800" b="0" i="0" dirty="0">
                <a:solidFill>
                  <a:schemeClr val="tx1"/>
                </a:solidFill>
                <a:latin typeface="Calibri" panose="020F0502020204030204" pitchFamily="34" charset="0"/>
                <a:cs typeface="Calibri" panose="020F0502020204030204" pitchFamily="34" charset="0"/>
                <a:sym typeface="Arial"/>
              </a:rPr>
              <a:t> Addresses challenges promptly</a:t>
            </a:r>
            <a:endParaRPr dirty="0">
              <a:solidFill>
                <a:schemeClr val="tx1"/>
              </a:solidFill>
              <a:latin typeface="Calibri" panose="020F0502020204030204" pitchFamily="34" charset="0"/>
              <a:cs typeface="Calibri" panose="020F0502020204030204" pitchFamily="34" charset="0"/>
            </a:endParaRPr>
          </a:p>
          <a:p>
            <a:pPr marL="0" marR="0" lvl="0" indent="-114300" algn="l" rtl="0">
              <a:spcBef>
                <a:spcPts val="0"/>
              </a:spcBef>
              <a:spcAft>
                <a:spcPts val="0"/>
              </a:spcAft>
              <a:buClr>
                <a:srgbClr val="374151"/>
              </a:buClr>
              <a:buSzPts val="1800"/>
              <a:buFont typeface="Arial"/>
              <a:buChar char="•"/>
            </a:pPr>
            <a:r>
              <a:rPr lang="en-US" sz="1800" b="0" i="0" dirty="0">
                <a:solidFill>
                  <a:schemeClr val="tx1"/>
                </a:solidFill>
                <a:latin typeface="Calibri" panose="020F0502020204030204" pitchFamily="34" charset="0"/>
                <a:cs typeface="Calibri" panose="020F0502020204030204" pitchFamily="34" charset="0"/>
                <a:sym typeface="Arial"/>
              </a:rPr>
              <a:t> Promotes a positive learning environment</a:t>
            </a:r>
            <a:endParaRPr dirty="0">
              <a:solidFill>
                <a:schemeClr val="tx1"/>
              </a:solidFill>
              <a:latin typeface="Calibri" panose="020F0502020204030204" pitchFamily="34" charset="0"/>
              <a:cs typeface="Calibri" panose="020F0502020204030204" pitchFamily="34" charset="0"/>
            </a:endParaRPr>
          </a:p>
          <a:p>
            <a:pPr marL="0" marR="0" lvl="0" indent="-114300" algn="l" rtl="0">
              <a:spcBef>
                <a:spcPts val="0"/>
              </a:spcBef>
              <a:spcAft>
                <a:spcPts val="0"/>
              </a:spcAft>
              <a:buClr>
                <a:srgbClr val="374151"/>
              </a:buClr>
              <a:buSzPts val="1800"/>
              <a:buFont typeface="Arial"/>
              <a:buChar char="•"/>
            </a:pPr>
            <a:r>
              <a:rPr lang="en-US" sz="1800" dirty="0">
                <a:solidFill>
                  <a:schemeClr val="tx1"/>
                </a:solidFill>
                <a:latin typeface="Calibri" panose="020F0502020204030204" pitchFamily="34" charset="0"/>
                <a:cs typeface="Calibri" panose="020F0502020204030204" pitchFamily="34" charset="0"/>
                <a:sym typeface="Arial"/>
              </a:rPr>
              <a:t> </a:t>
            </a:r>
            <a:r>
              <a:rPr lang="en-US" sz="1800" b="0" i="0" dirty="0">
                <a:solidFill>
                  <a:schemeClr val="tx1"/>
                </a:solidFill>
                <a:latin typeface="Calibri" panose="020F0502020204030204" pitchFamily="34" charset="0"/>
                <a:cs typeface="Calibri" panose="020F0502020204030204" pitchFamily="34" charset="0"/>
                <a:sym typeface="Arial"/>
              </a:rPr>
              <a:t>Strengthens the dual credit partnership</a:t>
            </a:r>
            <a:endParaRPr dirty="0">
              <a:solidFill>
                <a:schemeClr val="tx1"/>
              </a:solidFill>
              <a:latin typeface="Calibri" panose="020F0502020204030204" pitchFamily="34" charset="0"/>
              <a:cs typeface="Calibri" panose="020F0502020204030204" pitchFamily="34" charset="0"/>
            </a:endParaRPr>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75" name="Google Shape;275;p22"/>
          <p:cNvPicPr preferRelativeResize="0"/>
          <p:nvPr/>
        </p:nvPicPr>
        <p:blipFill rotWithShape="1">
          <a:blip r:embed="rId3">
            <a:alphaModFix/>
          </a:blip>
          <a:srcRect/>
          <a:stretch/>
        </p:blipFill>
        <p:spPr>
          <a:xfrm>
            <a:off x="8638635" y="5364441"/>
            <a:ext cx="3248025" cy="125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p:nvPr/>
        </p:nvSpPr>
        <p:spPr>
          <a:xfrm>
            <a:off x="1131217" y="485270"/>
            <a:ext cx="96341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TWO BROAD CATEGORIES</a:t>
            </a:r>
            <a:r>
              <a:rPr lang="en-US" sz="1800" b="1">
                <a:solidFill>
                  <a:srgbClr val="0B8261"/>
                </a:solidFill>
                <a:latin typeface="Calibri"/>
                <a:ea typeface="Calibri"/>
                <a:cs typeface="Calibri"/>
                <a:sym typeface="Calibri"/>
              </a:rPr>
              <a:t>	</a:t>
            </a:r>
            <a:endParaRPr/>
          </a:p>
        </p:txBody>
      </p:sp>
      <p:pic>
        <p:nvPicPr>
          <p:cNvPr id="146" name="Google Shape;146;p7"/>
          <p:cNvPicPr preferRelativeResize="0"/>
          <p:nvPr/>
        </p:nvPicPr>
        <p:blipFill rotWithShape="1">
          <a:blip r:embed="rId3">
            <a:alphaModFix/>
          </a:blip>
          <a:srcRect/>
          <a:stretch/>
        </p:blipFill>
        <p:spPr>
          <a:xfrm>
            <a:off x="568412" y="1660357"/>
            <a:ext cx="5306801" cy="3537285"/>
          </a:xfrm>
          <a:prstGeom prst="rect">
            <a:avLst/>
          </a:prstGeom>
          <a:noFill/>
          <a:ln>
            <a:noFill/>
          </a:ln>
        </p:spPr>
      </p:pic>
      <p:pic>
        <p:nvPicPr>
          <p:cNvPr id="147" name="Google Shape;147;p7"/>
          <p:cNvPicPr preferRelativeResize="0"/>
          <p:nvPr/>
        </p:nvPicPr>
        <p:blipFill rotWithShape="1">
          <a:blip r:embed="rId4">
            <a:alphaModFix/>
          </a:blip>
          <a:srcRect/>
          <a:stretch/>
        </p:blipFill>
        <p:spPr>
          <a:xfrm>
            <a:off x="6618020" y="1644962"/>
            <a:ext cx="4760536" cy="3568073"/>
          </a:xfrm>
          <a:prstGeom prst="rect">
            <a:avLst/>
          </a:prstGeom>
          <a:noFill/>
          <a:ln>
            <a:noFill/>
          </a:ln>
        </p:spPr>
      </p:pic>
      <p:sp>
        <p:nvSpPr>
          <p:cNvPr id="148" name="Google Shape;148;p7"/>
          <p:cNvSpPr txBox="1"/>
          <p:nvPr/>
        </p:nvSpPr>
        <p:spPr>
          <a:xfrm>
            <a:off x="1046375" y="1034845"/>
            <a:ext cx="41477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College Delivered</a:t>
            </a:r>
            <a:endParaRPr sz="1800">
              <a:solidFill>
                <a:schemeClr val="dk1"/>
              </a:solidFill>
              <a:latin typeface="Calibri"/>
              <a:ea typeface="Calibri"/>
              <a:cs typeface="Calibri"/>
              <a:sym typeface="Calibri"/>
            </a:endParaRPr>
          </a:p>
        </p:txBody>
      </p:sp>
      <p:sp>
        <p:nvSpPr>
          <p:cNvPr id="149" name="Google Shape;149;p7"/>
          <p:cNvSpPr txBox="1"/>
          <p:nvPr/>
        </p:nvSpPr>
        <p:spPr>
          <a:xfrm>
            <a:off x="6618020" y="1017391"/>
            <a:ext cx="43834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Team Taught</a:t>
            </a:r>
            <a:endParaRPr sz="1800">
              <a:solidFill>
                <a:schemeClr val="dk1"/>
              </a:solidFill>
              <a:latin typeface="Calibri"/>
              <a:ea typeface="Calibri"/>
              <a:cs typeface="Calibri"/>
              <a:sym typeface="Calibri"/>
            </a:endParaRPr>
          </a:p>
        </p:txBody>
      </p:sp>
      <p:pic>
        <p:nvPicPr>
          <p:cNvPr id="150" name="Google Shape;150;p7"/>
          <p:cNvPicPr preferRelativeResize="0"/>
          <p:nvPr/>
        </p:nvPicPr>
        <p:blipFill rotWithShape="1">
          <a:blip r:embed="rId5">
            <a:alphaModFix/>
          </a:blip>
          <a:srcRect/>
          <a:stretch/>
        </p:blipFill>
        <p:spPr>
          <a:xfrm>
            <a:off x="8648062" y="5471274"/>
            <a:ext cx="3248025" cy="1257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f43d531-13d9-421a-948b-78aaf4eac418}" enabled="1" method="Standard" siteId="{043c5d87-8370-464f-af11-0c9b9db80d82}" contentBits="0" removed="0"/>
</clbl:labelList>
</file>

<file path=docProps/app.xml><?xml version="1.0" encoding="utf-8"?>
<Properties xmlns="http://schemas.openxmlformats.org/officeDocument/2006/extended-properties" xmlns:vt="http://schemas.openxmlformats.org/officeDocument/2006/docPropsVTypes">
  <TotalTime>277</TotalTime>
  <Words>1401</Words>
  <Application>Microsoft Macintosh PowerPoint</Application>
  <PresentationFormat>Widescreen</PresentationFormat>
  <Paragraphs>224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Land Acknowledgement</vt:lpstr>
      <vt:lpstr>Part 1 – Focus of the Dual Credit Program</vt:lpstr>
      <vt:lpstr>PowerPoint Presentation</vt:lpstr>
      <vt:lpstr>Opportunities for SHSM Students</vt:lpstr>
      <vt:lpstr>PowerPoint Presentation</vt:lpstr>
      <vt:lpstr>PowerPoint Presentation</vt:lpstr>
      <vt:lpstr>PowerPoint Presentation</vt:lpstr>
      <vt:lpstr>PowerPoint Presentation</vt:lpstr>
      <vt:lpstr>PowerPoint Presentation</vt:lpstr>
      <vt:lpstr>PowerPoint Presentation</vt:lpstr>
      <vt:lpstr>Part 2 – Important Stuff to Know</vt:lpstr>
      <vt:lpstr>PowerPoint Presentation</vt:lpstr>
      <vt:lpstr>PowerPoint Presentation</vt:lpstr>
      <vt:lpstr>PowerPoint Presentation</vt:lpstr>
      <vt:lpstr>PowerPoint Presentation</vt:lpstr>
      <vt:lpstr>PowerPoint Presentation</vt:lpstr>
      <vt:lpstr>Overall Benefits of the Dual Credit Program</vt:lpstr>
      <vt:lpstr>Board Contacts for Dual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Chapleau</dc:creator>
  <cp:lastModifiedBy>Stephen Hughes</cp:lastModifiedBy>
  <cp:revision>15</cp:revision>
  <cp:lastPrinted>2023-09-12T13:00:57Z</cp:lastPrinted>
  <dcterms:created xsi:type="dcterms:W3CDTF">2020-05-27T12:36:24Z</dcterms:created>
  <dcterms:modified xsi:type="dcterms:W3CDTF">2024-09-19T21:05:38Z</dcterms:modified>
</cp:coreProperties>
</file>